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7" r:id="rId2"/>
    <p:sldId id="258" r:id="rId3"/>
    <p:sldId id="271" r:id="rId4"/>
    <p:sldId id="273" r:id="rId5"/>
    <p:sldId id="259" r:id="rId6"/>
    <p:sldId id="262" r:id="rId7"/>
    <p:sldId id="266" r:id="rId8"/>
    <p:sldId id="267" r:id="rId9"/>
    <p:sldId id="272" r:id="rId10"/>
    <p:sldId id="263" r:id="rId11"/>
    <p:sldId id="277" r:id="rId12"/>
    <p:sldId id="268" r:id="rId13"/>
    <p:sldId id="276" r:id="rId14"/>
    <p:sldId id="269" r:id="rId15"/>
    <p:sldId id="278" r:id="rId16"/>
    <p:sldId id="279" r:id="rId17"/>
    <p:sldId id="280" r:id="rId18"/>
    <p:sldId id="281" r:id="rId19"/>
    <p:sldId id="284" r:id="rId20"/>
    <p:sldId id="282" r:id="rId21"/>
    <p:sldId id="283" r:id="rId22"/>
    <p:sldId id="285" r:id="rId23"/>
    <p:sldId id="286" r:id="rId24"/>
    <p:sldId id="274" r:id="rId25"/>
    <p:sldId id="26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88" autoAdjust="0"/>
    <p:restoredTop sz="94660"/>
  </p:normalViewPr>
  <p:slideViewPr>
    <p:cSldViewPr snapToGrid="0">
      <p:cViewPr varScale="1">
        <p:scale>
          <a:sx n="79" d="100"/>
          <a:sy n="79" d="100"/>
        </p:scale>
        <p:origin x="5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3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1048664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48FCD-1E17-4CAB-B4D0-6A6303858FEC}" type="datetimeFigureOut">
              <a:rPr lang="en-IN" smtClean="0"/>
              <a:t>09-04-2025</a:t>
            </a:fld>
            <a:endParaRPr lang="en-IN"/>
          </a:p>
        </p:txBody>
      </p:sp>
      <p:sp>
        <p:nvSpPr>
          <p:cNvPr id="1048665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1048666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67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1048668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DDF3E-AD35-49FA-AF5D-2919F61ADA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0221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582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0B76E-18F5-495D-99D7-5AEB06479562}" type="datetime1">
              <a:rPr lang="en-IN" smtClean="0"/>
              <a:t>09-04-2025</a:t>
            </a:fld>
            <a:endParaRPr lang="en-IN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34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3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3EFBA-202D-4597-A5C2-098461F92B65}" type="datetime1">
              <a:rPr lang="en-IN" smtClean="0"/>
              <a:t>09-04-2025</a:t>
            </a:fld>
            <a:endParaRPr lang="en-IN"/>
          </a:p>
        </p:txBody>
      </p:sp>
      <p:sp>
        <p:nvSpPr>
          <p:cNvPr id="104863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3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1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1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2D112-26B0-4BBE-954E-A8A392841E2C}" type="datetime1">
              <a:rPr lang="en-IN" smtClean="0"/>
              <a:t>09-04-2025</a:t>
            </a:fld>
            <a:endParaRPr lang="en-IN"/>
          </a:p>
        </p:txBody>
      </p:sp>
      <p:sp>
        <p:nvSpPr>
          <p:cNvPr id="104862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2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8DCB0-ED31-4623-8E8D-2C6E99985945}" type="datetime1">
              <a:rPr lang="en-IN" smtClean="0"/>
              <a:t>09-04-2025</a:t>
            </a:fld>
            <a:endParaRPr lang="en-IN"/>
          </a:p>
        </p:txBody>
      </p:sp>
      <p:sp>
        <p:nvSpPr>
          <p:cNvPr id="104862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2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39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4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64E79-47E5-4B8C-A7F5-9A3DD844F874}" type="datetime1">
              <a:rPr lang="en-IN" smtClean="0"/>
              <a:t>09-04-2025</a:t>
            </a:fld>
            <a:endParaRPr lang="en-IN"/>
          </a:p>
        </p:txBody>
      </p:sp>
      <p:sp>
        <p:nvSpPr>
          <p:cNvPr id="104864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44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45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4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71C75-544E-4B7E-BA1E-80B0F6E40CBE}" type="datetime1">
              <a:rPr lang="en-IN" smtClean="0"/>
              <a:t>09-04-2025</a:t>
            </a:fld>
            <a:endParaRPr lang="en-IN"/>
          </a:p>
        </p:txBody>
      </p:sp>
      <p:sp>
        <p:nvSpPr>
          <p:cNvPr id="104864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4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50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51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5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53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5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8C8C6-7485-48C0-BD2D-BEE3525D1629}" type="datetime1">
              <a:rPr lang="en-IN" smtClean="0"/>
              <a:t>09-04-2025</a:t>
            </a:fld>
            <a:endParaRPr lang="en-IN"/>
          </a:p>
        </p:txBody>
      </p:sp>
      <p:sp>
        <p:nvSpPr>
          <p:cNvPr id="104865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5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1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AC52E-D5A0-4F5C-A8BF-0FB50AEE96C6}" type="datetime1">
              <a:rPr lang="en-IN" smtClean="0"/>
              <a:t>09-04-2025</a:t>
            </a:fld>
            <a:endParaRPr lang="en-IN"/>
          </a:p>
        </p:txBody>
      </p:sp>
      <p:sp>
        <p:nvSpPr>
          <p:cNvPr id="104861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1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A25B6-9A63-413B-B8E1-C08486ED7093}" type="datetime1">
              <a:rPr lang="en-IN" smtClean="0"/>
              <a:t>09-04-2025</a:t>
            </a:fld>
            <a:endParaRPr lang="en-IN"/>
          </a:p>
        </p:txBody>
      </p:sp>
      <p:sp>
        <p:nvSpPr>
          <p:cNvPr id="104859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59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58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59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60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1497F-FA50-43C7-BE5D-599F129A6033}" type="datetime1">
              <a:rPr lang="en-IN" smtClean="0"/>
              <a:t>09-04-2025</a:t>
            </a:fld>
            <a:endParaRPr lang="en-IN"/>
          </a:p>
        </p:txBody>
      </p:sp>
      <p:sp>
        <p:nvSpPr>
          <p:cNvPr id="104866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6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28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1048629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30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26D9D-299B-4840-A0B1-A53DF36B942E}" type="datetime1">
              <a:rPr lang="en-IN" smtClean="0"/>
              <a:t>09-04-2025</a:t>
            </a:fld>
            <a:endParaRPr lang="en-IN"/>
          </a:p>
        </p:txBody>
      </p:sp>
      <p:sp>
        <p:nvSpPr>
          <p:cNvPr id="104863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3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40AEB8-C597-41C4-8063-F1218B739C6A}" type="datetime1">
              <a:rPr lang="en-IN" smtClean="0"/>
              <a:t>09-04-2025</a:t>
            </a:fld>
            <a:endParaRPr lang="en-IN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ACE5B0-DAF6-4E64-8214-82B8B9DD9F7F}" type="slidenum">
              <a:rPr lang="en-IN" smtClean="0"/>
              <a:t>‹#›</a:t>
            </a:fld>
            <a:endParaRPr lang="en-IN"/>
          </a:p>
        </p:txBody>
      </p:sp>
      <p:pic>
        <p:nvPicPr>
          <p:cNvPr id="2097152" name="Picture 7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356437" y="255794"/>
            <a:ext cx="2565398" cy="85048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klemenko/kitti-dataset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12" Type="http://schemas.openxmlformats.org/officeDocument/2006/relationships/image" Target="../media/image32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11" Type="http://schemas.openxmlformats.org/officeDocument/2006/relationships/image" Target="../media/image31.jpeg"/><Relationship Id="rId5" Type="http://schemas.openxmlformats.org/officeDocument/2006/relationships/image" Target="../media/image25.jpeg"/><Relationship Id="rId10" Type="http://schemas.openxmlformats.org/officeDocument/2006/relationships/image" Target="../media/image30.jpeg"/><Relationship Id="rId4" Type="http://schemas.openxmlformats.org/officeDocument/2006/relationships/image" Target="../media/image24.jpg"/><Relationship Id="rId9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Title 1"/>
          <p:cNvSpPr>
            <a:spLocks noGrp="1"/>
          </p:cNvSpPr>
          <p:nvPr>
            <p:ph type="ctrTitle"/>
          </p:nvPr>
        </p:nvSpPr>
        <p:spPr>
          <a:xfrm>
            <a:off x="822650" y="1273483"/>
            <a:ext cx="10826620" cy="2143186"/>
          </a:xfrm>
        </p:spPr>
        <p:txBody>
          <a:bodyPr>
            <a:normAutofit fontScale="90000"/>
          </a:bodyPr>
          <a:lstStyle/>
          <a:p>
            <a:br>
              <a:rPr lang="en-IN" sz="40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IN" sz="40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IN" sz="40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IN" sz="40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IN" sz="40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IN" sz="40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IN" sz="4900" b="1" kern="100" dirty="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Vision-Based Object Detection and Distance Calculation in  Autonomous Vehicles </a:t>
            </a:r>
            <a:r>
              <a:rPr lang="en-IN" sz="4900" kern="100" dirty="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br>
              <a:rPr lang="en-IN" sz="4900" kern="100" dirty="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</a:br>
            <a:endParaRPr lang="en-IN" sz="4900" b="1" dirty="0">
              <a:latin typeface="Arial Narrow" panose="020B0606020202030204" pitchFamily="34" charset="0"/>
            </a:endParaRPr>
          </a:p>
        </p:txBody>
      </p:sp>
      <p:sp>
        <p:nvSpPr>
          <p:cNvPr id="1048588" name="TextBox 9"/>
          <p:cNvSpPr txBox="1"/>
          <p:nvPr/>
        </p:nvSpPr>
        <p:spPr>
          <a:xfrm>
            <a:off x="7873515" y="3860793"/>
            <a:ext cx="5346440" cy="369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u="sng" dirty="0"/>
              <a:t>GROUP MEMBERS:</a:t>
            </a:r>
          </a:p>
          <a:p>
            <a:pPr algn="just">
              <a:lnSpc>
                <a:spcPct val="150000"/>
              </a:lnSpc>
            </a:pPr>
            <a:r>
              <a:rPr lang="en-US" sz="2000" dirty="0"/>
              <a:t>K Bhavyasree</a:t>
            </a:r>
            <a:r>
              <a:rPr lang="en-IN" sz="2000" dirty="0"/>
              <a:t> </a:t>
            </a:r>
            <a:r>
              <a:rPr lang="en-US" altLang="en-GB" sz="2000" dirty="0"/>
              <a:t>-</a:t>
            </a:r>
            <a:r>
              <a:rPr lang="en-IN" sz="2000" dirty="0"/>
              <a:t> 22500</a:t>
            </a:r>
            <a:r>
              <a:rPr lang="en-US" altLang="en-GB" sz="2000" dirty="0"/>
              <a:t>3193</a:t>
            </a:r>
          </a:p>
          <a:p>
            <a:pPr algn="just">
              <a:lnSpc>
                <a:spcPct val="150000"/>
              </a:lnSpc>
            </a:pPr>
            <a:r>
              <a:rPr lang="en-IN" sz="20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Manthra</a:t>
            </a:r>
            <a:r>
              <a:rPr lang="en-IN" sz="20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IN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P M - 225003208</a:t>
            </a:r>
          </a:p>
          <a:p>
            <a:pPr algn="just">
              <a:lnSpc>
                <a:spcPct val="150000"/>
              </a:lnSpc>
            </a:pPr>
            <a:r>
              <a:rPr lang="en-IN" sz="2000" kern="1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Sowmiya</a:t>
            </a:r>
            <a:r>
              <a:rPr lang="en-IN" sz="2000" kern="1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G    -  225003144 </a:t>
            </a:r>
            <a:endParaRPr lang="en-IN" sz="2000" kern="100" dirty="0">
              <a:solidFill>
                <a:srgbClr val="000000"/>
              </a:solidFill>
              <a:effectLst/>
              <a:ea typeface="Calibri" panose="020F0502020204030204" pitchFamily="34" charset="0"/>
            </a:endParaRPr>
          </a:p>
          <a:p>
            <a:pPr algn="just">
              <a:lnSpc>
                <a:spcPct val="150000"/>
              </a:lnSpc>
            </a:pPr>
            <a:endParaRPr lang="en-IN" sz="2000" dirty="0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IN" sz="2000" dirty="0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IN" altLang="en-GB" sz="2000" dirty="0">
                <a:solidFill>
                  <a:srgbClr val="000000"/>
                </a:solidFill>
              </a:rPr>
              <a:t> </a:t>
            </a:r>
            <a:endParaRPr lang="en-US" altLang="en-GB" sz="2000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1048589" name="TextBox 10"/>
          <p:cNvSpPr txBox="1"/>
          <p:nvPr/>
        </p:nvSpPr>
        <p:spPr>
          <a:xfrm>
            <a:off x="580959" y="3860793"/>
            <a:ext cx="41896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IN" sz="2000" b="1" dirty="0"/>
              <a:t>      </a:t>
            </a:r>
            <a:r>
              <a:rPr lang="en-IN" sz="2000" u="sng" dirty="0"/>
              <a:t>Name of the Guide:</a:t>
            </a:r>
          </a:p>
          <a:p>
            <a:pPr algn="just">
              <a:lnSpc>
                <a:spcPct val="150000"/>
              </a:lnSpc>
            </a:pPr>
            <a:r>
              <a:rPr lang="en-IN" altLang="en-GB" sz="2000" b="1" dirty="0"/>
              <a:t>      </a:t>
            </a:r>
            <a:r>
              <a:rPr lang="en-US" altLang="en-GB" sz="2000" dirty="0"/>
              <a:t>Dr. G REVATHY      </a:t>
            </a:r>
            <a:endParaRPr lang="zh-CN" altLang="en-US" sz="2000" dirty="0"/>
          </a:p>
          <a:p>
            <a:pPr algn="just"/>
            <a:r>
              <a:rPr lang="en-US" sz="2000" dirty="0">
                <a:ea typeface="Calibri" panose="020F0502020204030204" pitchFamily="34" charset="0"/>
                <a:cs typeface="Calibri" panose="020F0502020204030204" pitchFamily="34" charset="0"/>
              </a:rPr>
              <a:t>      Assistant Professor</a:t>
            </a:r>
          </a:p>
          <a:p>
            <a:pPr algn="just"/>
            <a:r>
              <a:rPr lang="en-US" sz="2000" dirty="0">
                <a:ea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Slide Number Placeholder 104860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10</a:t>
            </a:fld>
            <a:endParaRPr lang="en-IN"/>
          </a:p>
        </p:txBody>
      </p:sp>
      <p:sp>
        <p:nvSpPr>
          <p:cNvPr id="1048610" name="TextBox 1048609"/>
          <p:cNvSpPr txBox="1"/>
          <p:nvPr/>
        </p:nvSpPr>
        <p:spPr>
          <a:xfrm>
            <a:off x="1256766" y="1287779"/>
            <a:ext cx="9141748" cy="54476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just"/>
            <a:r>
              <a:rPr lang="en-IN" sz="3200" b="1" u="sng" dirty="0">
                <a:solidFill>
                  <a:srgbClr val="000000"/>
                </a:solidFill>
              </a:rPr>
              <a:t>WORK PLAN: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Data Collection</a:t>
            </a:r>
            <a:r>
              <a:rPr lang="en-IN" sz="2400" dirty="0">
                <a:solidFill>
                  <a:srgbClr val="000000"/>
                </a:solidFill>
              </a:rPr>
              <a:t>  </a:t>
            </a:r>
            <a:r>
              <a:rPr lang="en-US" sz="2400" dirty="0">
                <a:solidFill>
                  <a:srgbClr val="000000"/>
                </a:solidFill>
              </a:rPr>
              <a:t>        </a:t>
            </a:r>
            <a:r>
              <a:rPr lang="en-US" altLang="en-GB" sz="2400" dirty="0">
                <a:solidFill>
                  <a:srgbClr val="000000"/>
                </a:solidFill>
              </a:rPr>
              <a:t>  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Data Preparation</a:t>
            </a:r>
            <a:endParaRPr lang="en-IN" sz="2400" dirty="0">
              <a:solidFill>
                <a:srgbClr val="000000"/>
              </a:solidFill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Create Training Dataset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Implementation of YOLOv5-its variants,YOLOv8,SSD models and hybrid approach  for Training &amp; Testing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Object Detection and Distance Estimation Results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Metrics Results and Performance Analysis</a:t>
            </a:r>
            <a:endParaRPr lang="en-US" sz="24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Documentation and Reporting  </a:t>
            </a:r>
            <a:endParaRPr lang="en-IN" sz="2400" dirty="0">
              <a:solidFill>
                <a:srgbClr val="000000"/>
              </a:solidFill>
            </a:endParaRPr>
          </a:p>
          <a:p>
            <a:pPr algn="just"/>
            <a:r>
              <a:rPr lang="en-US" sz="2800" dirty="0">
                <a:solidFill>
                  <a:srgbClr val="000000"/>
                </a:solidFill>
              </a:rPr>
              <a:t>         </a:t>
            </a:r>
            <a:endParaRPr lang="en-IN" sz="2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42045C-BF89-9DD7-063A-855F28CFA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11</a:t>
            </a:fld>
            <a:endParaRPr lang="en-IN"/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CF3FAA2C-7037-398E-9954-5C9FD565A884}"/>
              </a:ext>
            </a:extLst>
          </p:cNvPr>
          <p:cNvSpPr>
            <a:spLocks noGrp="1"/>
          </p:cNvSpPr>
          <p:nvPr/>
        </p:nvSpPr>
        <p:spPr>
          <a:xfrm>
            <a:off x="5402606" y="37210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ACE5B0-DAF6-4E64-8214-82B8B9DD9F7F}" type="slidenum">
              <a:rPr lang="en-IN" smtClean="0"/>
              <a:pPr/>
              <a:t>11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848338-BE0D-3ED6-54CB-E6D074FB37BF}"/>
              </a:ext>
            </a:extLst>
          </p:cNvPr>
          <p:cNvSpPr txBox="1"/>
          <p:nvPr/>
        </p:nvSpPr>
        <p:spPr>
          <a:xfrm rot="10800000" flipH="1" flipV="1">
            <a:off x="96289" y="547147"/>
            <a:ext cx="5898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b="1" dirty="0"/>
              <a:t>METHODOLOGY ARCHITECTURE: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E3DDB88-8788-B270-D3FA-F93DD96B94B7}"/>
              </a:ext>
            </a:extLst>
          </p:cNvPr>
          <p:cNvSpPr/>
          <p:nvPr/>
        </p:nvSpPr>
        <p:spPr>
          <a:xfrm>
            <a:off x="223971" y="1118372"/>
            <a:ext cx="3013789" cy="1665487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600" dirty="0"/>
              <a:t>KITTI dataset + custom indoor</a:t>
            </a:r>
            <a:r>
              <a:rPr lang="it-IT" sz="1600" b="1" dirty="0"/>
              <a:t> </a:t>
            </a:r>
            <a:r>
              <a:rPr lang="it-IT" sz="1600" dirty="0"/>
              <a:t>dataset </a:t>
            </a:r>
            <a:endParaRPr lang="en-IN" sz="1600" dirty="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3CD2C9E-705A-79FE-AF33-C34CDD13D658}"/>
              </a:ext>
            </a:extLst>
          </p:cNvPr>
          <p:cNvSpPr txBox="1"/>
          <p:nvPr/>
        </p:nvSpPr>
        <p:spPr>
          <a:xfrm>
            <a:off x="452571" y="1335563"/>
            <a:ext cx="255658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/>
              <a:t>Data Acquisition</a:t>
            </a:r>
          </a:p>
          <a:p>
            <a:pPr algn="ctr"/>
            <a:endParaRPr lang="en-IN" sz="16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D64741-6CB1-284C-88C8-AF7EF30E62A4}"/>
              </a:ext>
            </a:extLst>
          </p:cNvPr>
          <p:cNvCxnSpPr>
            <a:cxnSpLocks/>
          </p:cNvCxnSpPr>
          <p:nvPr/>
        </p:nvCxnSpPr>
        <p:spPr>
          <a:xfrm>
            <a:off x="3237759" y="1949455"/>
            <a:ext cx="575484" cy="16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1B024E7-47A4-07AE-164D-079CA544E7E4}"/>
              </a:ext>
            </a:extLst>
          </p:cNvPr>
          <p:cNvSpPr/>
          <p:nvPr/>
        </p:nvSpPr>
        <p:spPr>
          <a:xfrm>
            <a:off x="3813243" y="1262930"/>
            <a:ext cx="7078534" cy="1477508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72DC9E14-84FB-A775-2295-6105FBB3BF32}"/>
              </a:ext>
            </a:extLst>
          </p:cNvPr>
          <p:cNvSpPr txBox="1"/>
          <p:nvPr/>
        </p:nvSpPr>
        <p:spPr>
          <a:xfrm>
            <a:off x="6263982" y="1319788"/>
            <a:ext cx="3898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Data Preprocessing</a:t>
            </a: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BAF8DA41-1B09-F047-58FB-9EEA1DB3E91F}"/>
              </a:ext>
            </a:extLst>
          </p:cNvPr>
          <p:cNvSpPr txBox="1"/>
          <p:nvPr/>
        </p:nvSpPr>
        <p:spPr>
          <a:xfrm>
            <a:off x="4027325" y="1357154"/>
            <a:ext cx="1946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b="1" dirty="0"/>
              <a:t>Augmentation(custom only)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DEADB2B-8EED-2AA7-286C-1B1A21AA214F}"/>
              </a:ext>
            </a:extLst>
          </p:cNvPr>
          <p:cNvSpPr/>
          <p:nvPr/>
        </p:nvSpPr>
        <p:spPr>
          <a:xfrm>
            <a:off x="6041512" y="1993139"/>
            <a:ext cx="672922" cy="1543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2437E193-20D1-13A7-DCA1-A27226E37D1D}"/>
              </a:ext>
            </a:extLst>
          </p:cNvPr>
          <p:cNvSpPr txBox="1"/>
          <p:nvPr/>
        </p:nvSpPr>
        <p:spPr>
          <a:xfrm>
            <a:off x="6983938" y="1706676"/>
            <a:ext cx="27040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b="1" dirty="0"/>
              <a:t>Format conversion</a:t>
            </a:r>
          </a:p>
          <a:p>
            <a:r>
              <a:rPr lang="en-IN" sz="1400" dirty="0"/>
              <a:t>Convert labels to </a:t>
            </a:r>
            <a:r>
              <a:rPr lang="en-IN" sz="1400" b="1" dirty="0"/>
              <a:t>YOLO &amp; SSD format</a:t>
            </a:r>
            <a:r>
              <a:rPr lang="en-IN" sz="1400" dirty="0"/>
              <a:t>.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87101D5-BB48-86EF-957B-FC2C221021F8}"/>
              </a:ext>
            </a:extLst>
          </p:cNvPr>
          <p:cNvSpPr/>
          <p:nvPr/>
        </p:nvSpPr>
        <p:spPr>
          <a:xfrm>
            <a:off x="359815" y="3258400"/>
            <a:ext cx="1865189" cy="978780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/>
              <a:t>Dataset</a:t>
            </a:r>
          </a:p>
          <a:p>
            <a:pPr algn="ctr"/>
            <a:r>
              <a:rPr lang="en-IN" sz="1400" dirty="0"/>
              <a:t>Split dataset into training ,validation and testing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42405D0-E751-9695-339B-813C6FA9745A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2225004" y="3747790"/>
            <a:ext cx="4171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F98FECD-79B4-CED0-BDA5-1EDF4D0C2596}"/>
              </a:ext>
            </a:extLst>
          </p:cNvPr>
          <p:cNvSpPr/>
          <p:nvPr/>
        </p:nvSpPr>
        <p:spPr>
          <a:xfrm>
            <a:off x="2642133" y="3130201"/>
            <a:ext cx="2132628" cy="1726156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/>
              <a:t>Model Training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85DE270-916B-A336-AB5A-53D07FF9ABA3}"/>
              </a:ext>
            </a:extLst>
          </p:cNvPr>
          <p:cNvCxnSpPr>
            <a:cxnSpLocks/>
          </p:cNvCxnSpPr>
          <p:nvPr/>
        </p:nvCxnSpPr>
        <p:spPr>
          <a:xfrm>
            <a:off x="4754645" y="3721054"/>
            <a:ext cx="45720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FD90FF7-6F85-3B2D-AA37-B795357B876D}"/>
              </a:ext>
            </a:extLst>
          </p:cNvPr>
          <p:cNvSpPr/>
          <p:nvPr/>
        </p:nvSpPr>
        <p:spPr>
          <a:xfrm>
            <a:off x="5223421" y="3069309"/>
            <a:ext cx="5679925" cy="2028277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  <a:p>
            <a:pPr algn="ctr"/>
            <a:r>
              <a:rPr lang="en-IN" dirty="0"/>
              <a:t>KITTI dataset → </a:t>
            </a:r>
            <a:r>
              <a:rPr lang="en-IN" b="1" dirty="0"/>
              <a:t>Train YOLOv5 (s, m, n, l), YOLOv8, SSD and Hybrid model(YOLOv5 + YOLOv8)</a:t>
            </a:r>
            <a:r>
              <a:rPr lang="en-IN" dirty="0"/>
              <a:t>.</a:t>
            </a:r>
          </a:p>
          <a:p>
            <a:pPr algn="ctr"/>
            <a:r>
              <a:rPr lang="en-IN" dirty="0"/>
              <a:t>Custom dataset → </a:t>
            </a:r>
            <a:r>
              <a:rPr lang="en-IN" b="1" dirty="0"/>
              <a:t>Hybrid model (YOLOv5 + YOLOv8)</a:t>
            </a:r>
            <a:endParaRPr lang="en-IN" dirty="0"/>
          </a:p>
        </p:txBody>
      </p:sp>
      <p:sp>
        <p:nvSpPr>
          <p:cNvPr id="23" name="TextBox 33">
            <a:extLst>
              <a:ext uri="{FF2B5EF4-FFF2-40B4-BE49-F238E27FC236}">
                <a16:creationId xmlns:a16="http://schemas.microsoft.com/office/drawing/2014/main" id="{377692A9-3869-B47B-36EB-07DC08E82E5A}"/>
              </a:ext>
            </a:extLst>
          </p:cNvPr>
          <p:cNvSpPr txBox="1"/>
          <p:nvPr/>
        </p:nvSpPr>
        <p:spPr>
          <a:xfrm>
            <a:off x="6456402" y="3258400"/>
            <a:ext cx="5425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Model Architecture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877E01B-677E-C38C-3A5C-B6F63E195092}"/>
              </a:ext>
            </a:extLst>
          </p:cNvPr>
          <p:cNvSpPr/>
          <p:nvPr/>
        </p:nvSpPr>
        <p:spPr>
          <a:xfrm>
            <a:off x="9095728" y="5310461"/>
            <a:ext cx="2258072" cy="1357379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/>
              <a:t>Object Detection</a:t>
            </a:r>
          </a:p>
          <a:p>
            <a:pPr algn="ctr"/>
            <a:endParaRPr lang="en-IN" b="1" dirty="0"/>
          </a:p>
          <a:p>
            <a:pPr algn="ctr"/>
            <a:endParaRPr lang="en-IN" b="1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E33B74C-6D5F-7687-66DD-933B73325FC8}"/>
              </a:ext>
            </a:extLst>
          </p:cNvPr>
          <p:cNvCxnSpPr>
            <a:cxnSpLocks/>
          </p:cNvCxnSpPr>
          <p:nvPr/>
        </p:nvCxnSpPr>
        <p:spPr>
          <a:xfrm flipH="1">
            <a:off x="8469398" y="5765722"/>
            <a:ext cx="62633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5B29CC5-FF0A-B2ED-63A7-4169CBE23BEB}"/>
              </a:ext>
            </a:extLst>
          </p:cNvPr>
          <p:cNvSpPr/>
          <p:nvPr/>
        </p:nvSpPr>
        <p:spPr>
          <a:xfrm>
            <a:off x="4007388" y="5263051"/>
            <a:ext cx="4462010" cy="1464413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34" name="TextBox 50">
            <a:extLst>
              <a:ext uri="{FF2B5EF4-FFF2-40B4-BE49-F238E27FC236}">
                <a16:creationId xmlns:a16="http://schemas.microsoft.com/office/drawing/2014/main" id="{9EAB795D-3EC6-C4D6-398F-FBE51523864C}"/>
              </a:ext>
            </a:extLst>
          </p:cNvPr>
          <p:cNvSpPr txBox="1"/>
          <p:nvPr/>
        </p:nvSpPr>
        <p:spPr>
          <a:xfrm>
            <a:off x="6579585" y="5632630"/>
            <a:ext cx="1773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dirty="0"/>
              <a:t>Generates depth maps using Depth Estimation Model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4B2B74D9-4E6B-39F4-3A69-ED8C2DB92183}"/>
              </a:ext>
            </a:extLst>
          </p:cNvPr>
          <p:cNvSpPr/>
          <p:nvPr/>
        </p:nvSpPr>
        <p:spPr>
          <a:xfrm rot="10800000">
            <a:off x="5680948" y="5984981"/>
            <a:ext cx="585472" cy="988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36" name="TextBox 52">
            <a:extLst>
              <a:ext uri="{FF2B5EF4-FFF2-40B4-BE49-F238E27FC236}">
                <a16:creationId xmlns:a16="http://schemas.microsoft.com/office/drawing/2014/main" id="{F44DDD83-3E1C-6275-CCC5-C36E12D4D5D2}"/>
              </a:ext>
            </a:extLst>
          </p:cNvPr>
          <p:cNvSpPr txBox="1"/>
          <p:nvPr/>
        </p:nvSpPr>
        <p:spPr>
          <a:xfrm>
            <a:off x="4331705" y="5667585"/>
            <a:ext cx="1526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dirty="0"/>
              <a:t>Calculates object distances.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F96638E-32B1-3074-939D-FF11B8BFB355}"/>
              </a:ext>
            </a:extLst>
          </p:cNvPr>
          <p:cNvCxnSpPr>
            <a:cxnSpLocks/>
          </p:cNvCxnSpPr>
          <p:nvPr/>
        </p:nvCxnSpPr>
        <p:spPr>
          <a:xfrm flipH="1">
            <a:off x="3113526" y="5793517"/>
            <a:ext cx="89386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17145C6-3BD1-C2E5-35FB-07ACE06242B3}"/>
              </a:ext>
            </a:extLst>
          </p:cNvPr>
          <p:cNvSpPr/>
          <p:nvPr/>
        </p:nvSpPr>
        <p:spPr>
          <a:xfrm>
            <a:off x="1116313" y="5278915"/>
            <a:ext cx="1997213" cy="125999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b="1" dirty="0"/>
              <a:t> </a:t>
            </a:r>
            <a:r>
              <a:rPr lang="en-IN" sz="1700" b="1" dirty="0"/>
              <a:t>Performance Evaluation</a:t>
            </a:r>
          </a:p>
          <a:p>
            <a:pPr algn="ctr"/>
            <a:r>
              <a:rPr lang="en-IN" sz="1400" dirty="0"/>
              <a:t>Metrics and compare models</a:t>
            </a:r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9C91DE0-47E6-8C27-DE69-ED7FFE9851E7}"/>
              </a:ext>
            </a:extLst>
          </p:cNvPr>
          <p:cNvCxnSpPr>
            <a:cxnSpLocks/>
            <a:stCxn id="9" idx="3"/>
          </p:cNvCxnSpPr>
          <p:nvPr/>
        </p:nvCxnSpPr>
        <p:spPr>
          <a:xfrm flipH="1">
            <a:off x="39174" y="2001684"/>
            <a:ext cx="10852603" cy="850653"/>
          </a:xfrm>
          <a:prstGeom prst="bentConnector3">
            <a:avLst>
              <a:gd name="adj1" fmla="val -210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9EDF22D-D046-6B5F-DB59-1EEF3C9FE9BB}"/>
              </a:ext>
            </a:extLst>
          </p:cNvPr>
          <p:cNvCxnSpPr/>
          <p:nvPr/>
        </p:nvCxnSpPr>
        <p:spPr>
          <a:xfrm>
            <a:off x="39174" y="2852337"/>
            <a:ext cx="0" cy="67683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C2D5D37-1B9B-5BA4-A4B5-50C41F6AF68C}"/>
              </a:ext>
            </a:extLst>
          </p:cNvPr>
          <p:cNvCxnSpPr/>
          <p:nvPr/>
        </p:nvCxnSpPr>
        <p:spPr>
          <a:xfrm>
            <a:off x="39174" y="3529176"/>
            <a:ext cx="34824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A5975A35-F4DB-9580-A144-472D4C8A65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36594" y="1914190"/>
            <a:ext cx="682021" cy="68202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15883F6-31D2-4BB8-2764-7FB668760D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406" y="1911161"/>
            <a:ext cx="676505" cy="67650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9BA5E66-46B1-B445-E18E-A2EC2E4823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372" y="1906609"/>
            <a:ext cx="682181" cy="682181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9C94ADA-2BA2-E648-A874-E31C360BF00A}"/>
              </a:ext>
            </a:extLst>
          </p:cNvPr>
          <p:cNvCxnSpPr>
            <a:cxnSpLocks/>
          </p:cNvCxnSpPr>
          <p:nvPr/>
        </p:nvCxnSpPr>
        <p:spPr>
          <a:xfrm>
            <a:off x="4754645" y="4602358"/>
            <a:ext cx="45720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6126B5B9-D950-1A6B-7F0A-10F8313C97B0}"/>
              </a:ext>
            </a:extLst>
          </p:cNvPr>
          <p:cNvCxnSpPr>
            <a:cxnSpLocks/>
          </p:cNvCxnSpPr>
          <p:nvPr/>
        </p:nvCxnSpPr>
        <p:spPr>
          <a:xfrm>
            <a:off x="10883452" y="3898226"/>
            <a:ext cx="450454" cy="1895291"/>
          </a:xfrm>
          <a:prstGeom prst="bentConnector3">
            <a:avLst>
              <a:gd name="adj1" fmla="val 1507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46EF400B-D081-C107-F73E-D2D60CE12B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651" y="5947093"/>
            <a:ext cx="958138" cy="591819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750A305D-0B8B-E894-CA18-F4A4D401140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914" y="5974845"/>
            <a:ext cx="1113761" cy="536314"/>
          </a:xfrm>
          <a:prstGeom prst="rect">
            <a:avLst/>
          </a:prstGeom>
        </p:spPr>
      </p:pic>
      <p:sp>
        <p:nvSpPr>
          <p:cNvPr id="87" name="TextBox 49">
            <a:extLst>
              <a:ext uri="{FF2B5EF4-FFF2-40B4-BE49-F238E27FC236}">
                <a16:creationId xmlns:a16="http://schemas.microsoft.com/office/drawing/2014/main" id="{C9CC1D22-F04A-1DDC-ABDB-6CBE20646FB5}"/>
              </a:ext>
            </a:extLst>
          </p:cNvPr>
          <p:cNvSpPr txBox="1"/>
          <p:nvPr/>
        </p:nvSpPr>
        <p:spPr>
          <a:xfrm>
            <a:off x="4881550" y="5278916"/>
            <a:ext cx="400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   Distance Estimation</a:t>
            </a:r>
          </a:p>
        </p:txBody>
      </p: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59D1FC7B-B122-5898-E947-BFCEB88B43A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860600" y="4935329"/>
            <a:ext cx="794594" cy="1520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10888F7A-F3A8-7A10-9F1F-1053EB02B1F3}"/>
              </a:ext>
            </a:extLst>
          </p:cNvPr>
          <p:cNvCxnSpPr>
            <a:cxnSpLocks/>
          </p:cNvCxnSpPr>
          <p:nvPr/>
        </p:nvCxnSpPr>
        <p:spPr>
          <a:xfrm flipH="1" flipV="1">
            <a:off x="10891777" y="4602356"/>
            <a:ext cx="290111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065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12</a:t>
            </a:fld>
            <a:endParaRPr lang="en-IN" dirty="0"/>
          </a:p>
        </p:txBody>
      </p:sp>
      <p:sp>
        <p:nvSpPr>
          <p:cNvPr id="1048604" name="TextBox 2"/>
          <p:cNvSpPr txBox="1"/>
          <p:nvPr/>
        </p:nvSpPr>
        <p:spPr>
          <a:xfrm>
            <a:off x="847928" y="752456"/>
            <a:ext cx="7231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/>
              <a:t>METHODOLOGY USED</a:t>
            </a:r>
            <a:r>
              <a:rPr lang="en-IN" sz="2400" b="1" dirty="0"/>
              <a:t>:</a:t>
            </a:r>
          </a:p>
        </p:txBody>
      </p:sp>
      <p:sp>
        <p:nvSpPr>
          <p:cNvPr id="1048605" name="TextBox 3"/>
          <p:cNvSpPr txBox="1"/>
          <p:nvPr/>
        </p:nvSpPr>
        <p:spPr>
          <a:xfrm>
            <a:off x="847928" y="1136300"/>
            <a:ext cx="10659893" cy="8766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SzPct val="80000"/>
            </a:pPr>
            <a:r>
              <a:rPr lang="en-IN" sz="2400" b="1" u="sng" dirty="0"/>
              <a:t>Data Acquisition:</a:t>
            </a:r>
          </a:p>
          <a:p>
            <a:pPr marL="342900" indent="-342900" algn="just">
              <a:buSzPct val="80000"/>
              <a:buFont typeface="Arial" panose="020B0604020202020204" pitchFamily="34" charset="0"/>
              <a:buChar char="•"/>
            </a:pPr>
            <a:r>
              <a:rPr lang="en-US" sz="2400" dirty="0"/>
              <a:t>The dataset consists of the KITTI dataset and a custom indoor dataset. </a:t>
            </a:r>
          </a:p>
          <a:p>
            <a:pPr marL="342900" indent="-342900" algn="just">
              <a:buSzPct val="80000"/>
              <a:buFont typeface="Arial" panose="020B0604020202020204" pitchFamily="34" charset="0"/>
              <a:buChar char="•"/>
            </a:pPr>
            <a:r>
              <a:rPr lang="en-US" sz="2400" dirty="0"/>
              <a:t>custom dataset is collected in an indoor environment, capturing different obstacle scenarios.</a:t>
            </a:r>
          </a:p>
          <a:p>
            <a:pPr algn="just">
              <a:buSzPct val="80000"/>
            </a:pPr>
            <a:r>
              <a:rPr lang="en-IN" sz="2400" b="1" u="sng" dirty="0"/>
              <a:t>Data Preprocessing:</a:t>
            </a:r>
          </a:p>
          <a:p>
            <a:pPr marL="342900" indent="-342900" algn="just">
              <a:buSzPct val="80000"/>
              <a:buFont typeface="Arial" panose="020B0604020202020204" pitchFamily="34" charset="0"/>
              <a:buChar char="•"/>
            </a:pPr>
            <a:r>
              <a:rPr lang="en-US" sz="2400" dirty="0"/>
              <a:t>Data augmentation techniques are applied to increase the  custom dataset from 100 to 500 images using flipping, brightness adjustments, and noise addition.</a:t>
            </a:r>
          </a:p>
          <a:p>
            <a:pPr marL="342900" indent="-342900" algn="just">
              <a:buSzPct val="80000"/>
              <a:buFont typeface="Arial" panose="020B0604020202020204" pitchFamily="34" charset="0"/>
              <a:buChar char="•"/>
            </a:pPr>
            <a:r>
              <a:rPr lang="en-US" sz="2400" dirty="0"/>
              <a:t>Labels are converted into the required format(YOLO and SSD) for model compatibility.</a:t>
            </a:r>
            <a:endParaRPr lang="en-IN" altLang="zh-CN" sz="2400" dirty="0"/>
          </a:p>
          <a:p>
            <a:pPr algn="just">
              <a:buSzPct val="80000"/>
            </a:pPr>
            <a:r>
              <a:rPr lang="en-IN" sz="2400" b="1" u="sng" dirty="0"/>
              <a:t>Training and Testing:</a:t>
            </a:r>
          </a:p>
          <a:p>
            <a:pPr marL="342900" indent="-342900" algn="just">
              <a:buSzPct val="80000"/>
              <a:buFont typeface="Arial" panose="020B0604020202020204" pitchFamily="34" charset="0"/>
              <a:buChar char="•"/>
            </a:pPr>
            <a:r>
              <a:rPr lang="en-US" sz="2400" dirty="0"/>
              <a:t>The dataset is split into training and testing subsets.</a:t>
            </a:r>
          </a:p>
          <a:p>
            <a:pPr marL="342900" indent="-342900" algn="just">
              <a:buSzPct val="80000"/>
              <a:buFont typeface="Arial" panose="020B0604020202020204" pitchFamily="34" charset="0"/>
              <a:buChar char="•"/>
            </a:pPr>
            <a:r>
              <a:rPr lang="en-US" sz="2400" dirty="0"/>
              <a:t>Pretrained YOLOv5(s, m, n and l), YOLOv8, and SSD models are trained on the KITTI dataset and hybrid approach is used on both the datasets to improve object detection and distance estimation performance.</a:t>
            </a:r>
          </a:p>
          <a:p>
            <a:pPr algn="just">
              <a:buSzPct val="80000"/>
            </a:pPr>
            <a:endParaRPr lang="en-US" sz="2400" dirty="0"/>
          </a:p>
          <a:p>
            <a:pPr marL="342900" indent="-342900" algn="just">
              <a:buSzPct val="80000"/>
              <a:buFont typeface="Arial" panose="020B0604020202020204" pitchFamily="34" charset="0"/>
              <a:buChar char="•"/>
            </a:pPr>
            <a:endParaRPr lang="en-IN" altLang="zh-CN" sz="2800" b="1" dirty="0"/>
          </a:p>
          <a:p>
            <a:pPr marL="342900" indent="-342900" algn="just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endParaRPr lang="en-IN" altLang="zh-CN" sz="2800" dirty="0"/>
          </a:p>
          <a:p>
            <a:pPr marL="342900" indent="-342900" algn="just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endParaRPr lang="en-IN" altLang="zh-CN" sz="2800" dirty="0"/>
          </a:p>
          <a:p>
            <a:pPr marL="342900" indent="-342900" algn="just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endParaRPr lang="en-IN" altLang="zh-CN" sz="2800" dirty="0"/>
          </a:p>
          <a:p>
            <a:pPr marL="342900" indent="-342900" algn="just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endParaRPr lang="en-I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636690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16077-86F0-4180-9173-523A1004A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Slide Number Placeholder 1">
            <a:extLst>
              <a:ext uri="{FF2B5EF4-FFF2-40B4-BE49-F238E27FC236}">
                <a16:creationId xmlns:a16="http://schemas.microsoft.com/office/drawing/2014/main" id="{24E1CE7D-2765-DFE6-6D1D-BCD8DBB01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13</a:t>
            </a:fld>
            <a:endParaRPr lang="en-IN" dirty="0"/>
          </a:p>
        </p:txBody>
      </p:sp>
      <p:sp>
        <p:nvSpPr>
          <p:cNvPr id="1048604" name="TextBox 2">
            <a:extLst>
              <a:ext uri="{FF2B5EF4-FFF2-40B4-BE49-F238E27FC236}">
                <a16:creationId xmlns:a16="http://schemas.microsoft.com/office/drawing/2014/main" id="{AA6E5884-D9EC-994D-3EFB-CC7D358B9AD3}"/>
              </a:ext>
            </a:extLst>
          </p:cNvPr>
          <p:cNvSpPr txBox="1"/>
          <p:nvPr/>
        </p:nvSpPr>
        <p:spPr>
          <a:xfrm>
            <a:off x="663102" y="655180"/>
            <a:ext cx="7231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/>
              <a:t>METHODOLOGY USED</a:t>
            </a:r>
            <a:r>
              <a:rPr lang="en-IN" sz="2400" b="1" dirty="0"/>
              <a:t>:</a:t>
            </a:r>
          </a:p>
        </p:txBody>
      </p:sp>
      <p:sp>
        <p:nvSpPr>
          <p:cNvPr id="1048605" name="TextBox 3">
            <a:extLst>
              <a:ext uri="{FF2B5EF4-FFF2-40B4-BE49-F238E27FC236}">
                <a16:creationId xmlns:a16="http://schemas.microsoft.com/office/drawing/2014/main" id="{0FC93F0D-2596-F031-8804-764D3131B6B1}"/>
              </a:ext>
            </a:extLst>
          </p:cNvPr>
          <p:cNvSpPr txBox="1"/>
          <p:nvPr/>
        </p:nvSpPr>
        <p:spPr>
          <a:xfrm>
            <a:off x="652306" y="1116845"/>
            <a:ext cx="1072257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SzPct val="80000"/>
            </a:pPr>
            <a:r>
              <a:rPr lang="en-IN" sz="2400" b="1" u="sng" dirty="0"/>
              <a:t>Model Architecture:</a:t>
            </a:r>
            <a:endParaRPr lang="en-US" sz="2400" u="sng" dirty="0"/>
          </a:p>
          <a:p>
            <a:pPr marL="342900" indent="-342900" algn="just">
              <a:buSzPct val="80000"/>
              <a:buFont typeface="Arial" panose="020B0604020202020204" pitchFamily="34" charset="0"/>
              <a:buChar char="•"/>
            </a:pPr>
            <a:r>
              <a:rPr lang="en-US" sz="2400" dirty="0"/>
              <a:t>The methodology integrates YOLOv5( s, m, n and l), YOLOv8, SSD, and a hybrid model for object detection and distance estimation.</a:t>
            </a:r>
          </a:p>
          <a:p>
            <a:pPr marL="342900" indent="-342900" algn="just">
              <a:buSzPct val="80000"/>
              <a:buFont typeface="Arial" panose="020B0604020202020204" pitchFamily="34" charset="0"/>
              <a:buChar char="•"/>
            </a:pPr>
            <a:r>
              <a:rPr lang="en-US" sz="2400" dirty="0"/>
              <a:t>Distance estimation is performed using a depth estimation model, which generates a simulated depth map for calculating object distances based on detected bounding boxes.</a:t>
            </a:r>
          </a:p>
          <a:p>
            <a:pPr algn="just">
              <a:buSzPct val="80000"/>
            </a:pPr>
            <a:r>
              <a:rPr lang="en-IN" sz="2400" b="1" u="sng" dirty="0"/>
              <a:t>Performance Evaluation:</a:t>
            </a:r>
          </a:p>
          <a:p>
            <a:pPr marL="342900" indent="-342900" algn="just">
              <a:buSzPct val="80000"/>
              <a:buFont typeface="Arial" panose="020B0604020202020204" pitchFamily="34" charset="0"/>
              <a:buChar char="•"/>
            </a:pPr>
            <a:r>
              <a:rPr lang="en-US" sz="2400" dirty="0"/>
              <a:t>Model performance is evaluated using Precision, Recall, F1-score, and mean Average Precision (</a:t>
            </a:r>
            <a:r>
              <a:rPr lang="en-US" sz="2400" dirty="0" err="1"/>
              <a:t>mAP</a:t>
            </a:r>
            <a:r>
              <a:rPr lang="en-US" sz="2400" dirty="0"/>
              <a:t>) at </a:t>
            </a:r>
            <a:r>
              <a:rPr lang="en-US" sz="2400" dirty="0" err="1"/>
              <a:t>IoU</a:t>
            </a:r>
            <a:r>
              <a:rPr lang="en-US" sz="2400" dirty="0"/>
              <a:t>(Intersection Over Union) 0.5 &amp; 0.95.</a:t>
            </a:r>
          </a:p>
          <a:p>
            <a:pPr marL="342900" indent="-342900" algn="just">
              <a:buSzPct val="80000"/>
              <a:buFont typeface="Arial" panose="020B0604020202020204" pitchFamily="34" charset="0"/>
              <a:buChar char="•"/>
            </a:pPr>
            <a:r>
              <a:rPr lang="en-US" sz="2400" dirty="0"/>
              <a:t>Compare YOLOv5, YOLOv8, and SSD based metrics and performance. use confusion matrices and precision, recall curves for better visualization.</a:t>
            </a:r>
          </a:p>
          <a:p>
            <a:pPr algn="just">
              <a:buSzPct val="80000"/>
            </a:pPr>
            <a:r>
              <a:rPr lang="en-IN" sz="2400" b="1" u="sng" dirty="0"/>
              <a:t>Final Model Selection:</a:t>
            </a:r>
            <a:endParaRPr lang="en-US" sz="2400" b="1" u="sng" dirty="0"/>
          </a:p>
          <a:p>
            <a:pPr marL="342900" indent="-342900" algn="just">
              <a:buSzPct val="80000"/>
              <a:buFont typeface="Arial" panose="020B0604020202020204" pitchFamily="34" charset="0"/>
              <a:buChar char="•"/>
            </a:pPr>
            <a:r>
              <a:rPr lang="en-US" sz="2400" dirty="0"/>
              <a:t>The best-performing model is selected based on results for object detection and distance estimation reliability, and the final model is optimized for obstacle detection and distance estimation in indoor autonomous vehicles.</a:t>
            </a:r>
          </a:p>
          <a:p>
            <a:pPr marL="342900" indent="-342900" algn="just">
              <a:buSzPct val="8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just">
              <a:buSzPct val="80000"/>
              <a:buFont typeface="Arial" panose="020B0604020202020204" pitchFamily="34" charset="0"/>
              <a:buChar char="•"/>
            </a:pPr>
            <a:endParaRPr lang="en-IN" altLang="zh-CN" sz="2400" u="sng" dirty="0"/>
          </a:p>
          <a:p>
            <a:pPr algn="just">
              <a:buSzPct val="80000"/>
            </a:pPr>
            <a:endParaRPr lang="en-IN" altLang="zh-CN" sz="2400" dirty="0"/>
          </a:p>
          <a:p>
            <a:pPr marL="342900" indent="-342900" algn="just">
              <a:buSzPct val="80000"/>
              <a:buFont typeface="Arial" panose="020B0604020202020204" pitchFamily="34" charset="0"/>
              <a:buChar char="•"/>
            </a:pPr>
            <a:endParaRPr lang="en-IN" altLang="zh-CN" sz="2400" dirty="0"/>
          </a:p>
          <a:p>
            <a:pPr marL="342900" indent="-342900" algn="just">
              <a:buSzPct val="80000"/>
              <a:buFont typeface="Arial" panose="020B0604020202020204" pitchFamily="34" charset="0"/>
              <a:buChar char="•"/>
            </a:pPr>
            <a:endParaRPr lang="en-IN" altLang="zh-CN" sz="2400" dirty="0"/>
          </a:p>
          <a:p>
            <a:pPr marL="342900" indent="-342900" algn="just">
              <a:buSzPct val="80000"/>
              <a:buFont typeface="Arial" panose="020B0604020202020204" pitchFamily="34" charset="0"/>
              <a:buChar char="•"/>
            </a:pPr>
            <a:endParaRPr lang="en-I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674088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132792-B6CC-924B-B3D8-3A1FC5FEB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14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1FA0B2-A778-A67B-DF65-95F213897E57}"/>
              </a:ext>
            </a:extLst>
          </p:cNvPr>
          <p:cNvSpPr txBox="1"/>
          <p:nvPr/>
        </p:nvSpPr>
        <p:spPr>
          <a:xfrm>
            <a:off x="653375" y="670684"/>
            <a:ext cx="44085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u="sng" dirty="0"/>
              <a:t>DATASET DESCRIPTION:</a:t>
            </a:r>
          </a:p>
          <a:p>
            <a:pPr algn="l"/>
            <a:endParaRPr lang="en-US" sz="2400" b="1" u="sng" dirty="0"/>
          </a:p>
          <a:p>
            <a:pPr algn="l"/>
            <a:endParaRPr lang="en-US" sz="2400" b="1" u="sng" dirty="0"/>
          </a:p>
          <a:p>
            <a:pPr algn="l"/>
            <a:endParaRPr lang="en-US" sz="2400" b="1" u="sng" dirty="0"/>
          </a:p>
          <a:p>
            <a:pPr algn="l"/>
            <a:endParaRPr lang="en-US" sz="2400" b="1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FB8663-80B7-6EF4-1B4D-AAEF8A063C91}"/>
              </a:ext>
            </a:extLst>
          </p:cNvPr>
          <p:cNvSpPr txBox="1"/>
          <p:nvPr/>
        </p:nvSpPr>
        <p:spPr>
          <a:xfrm>
            <a:off x="653375" y="947523"/>
            <a:ext cx="1051433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sv-SE" sz="2400" b="1" u="sng" dirty="0"/>
          </a:p>
          <a:p>
            <a:pPr algn="just"/>
            <a:r>
              <a:rPr lang="sv-SE" sz="2400" b="1" u="sng" dirty="0"/>
              <a:t>KITTI Dataset - Version 1 </a:t>
            </a:r>
          </a:p>
          <a:p>
            <a:pPr algn="just"/>
            <a:endParaRPr lang="sv-SE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sv-SE" sz="2400" dirty="0"/>
              <a:t>Total Files: 52.5k </a:t>
            </a:r>
            <a:r>
              <a:rPr lang="en-IN" sz="2400" dirty="0"/>
              <a:t>(</a:t>
            </a:r>
            <a:r>
              <a:rPr lang="en-IN" sz="2400" b="1" dirty="0"/>
              <a:t>.</a:t>
            </a:r>
            <a:r>
              <a:rPr lang="en-IN" sz="2400" b="1" dirty="0" err="1"/>
              <a:t>png</a:t>
            </a:r>
            <a:r>
              <a:rPr lang="en-IN" sz="2400" b="1" dirty="0"/>
              <a:t> files</a:t>
            </a:r>
            <a:r>
              <a:rPr lang="en-IN" sz="2400" dirty="0"/>
              <a:t>:30.0k and </a:t>
            </a:r>
            <a:r>
              <a:rPr lang="en-IN" sz="2400" b="1" dirty="0"/>
              <a:t>.txt files</a:t>
            </a:r>
            <a:r>
              <a:rPr lang="en-IN" sz="2400" dirty="0"/>
              <a:t>: 22.5k)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/>
              <a:t>Source		: Kaggle dataset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/>
              <a:t>Image Type		: .</a:t>
            </a:r>
            <a:r>
              <a:rPr lang="en-IN" sz="2400" dirty="0" err="1"/>
              <a:t>png</a:t>
            </a:r>
            <a:r>
              <a:rPr lang="en-IN" sz="2400" dirty="0"/>
              <a:t>, .jpg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Size of image 	: 1242 x 375</a:t>
            </a:r>
            <a:endParaRPr lang="en-IN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u="sng" dirty="0"/>
              <a:t>URL </a:t>
            </a:r>
            <a:r>
              <a:rPr lang="en-IN" sz="2400" dirty="0"/>
              <a:t>:</a:t>
            </a:r>
            <a:r>
              <a:rPr lang="en-IN" sz="2400" dirty="0">
                <a:hlinkClick r:id="rId2"/>
              </a:rPr>
              <a:t>https://www.kaggle.com/datasets/klemenko/kitti-dataset</a:t>
            </a:r>
            <a:endParaRPr lang="en-IN" sz="2400" dirty="0"/>
          </a:p>
          <a:p>
            <a:pPr algn="just"/>
            <a:endParaRPr lang="en-IN" sz="2400" dirty="0"/>
          </a:p>
          <a:p>
            <a:pPr algn="just"/>
            <a:r>
              <a:rPr lang="en-IN" sz="2400" b="1" u="sng" dirty="0"/>
              <a:t>Custom Dataset</a:t>
            </a:r>
          </a:p>
          <a:p>
            <a:pPr algn="just"/>
            <a:endParaRPr lang="en-IN" sz="2400" b="1" dirty="0"/>
          </a:p>
          <a:p>
            <a:pPr indent="174625" algn="just">
              <a:buFont typeface="Arial" panose="020B0604020202020204" pitchFamily="34" charset="0"/>
              <a:buChar char="•"/>
            </a:pPr>
            <a:r>
              <a:rPr lang="en-IN" sz="2400" dirty="0"/>
              <a:t>  Total Images: 100 images initially</a:t>
            </a:r>
          </a:p>
          <a:p>
            <a:pPr indent="174625">
              <a:buFont typeface="Arial" panose="020B0604020202020204" pitchFamily="34" charset="0"/>
              <a:buChar char="•"/>
            </a:pPr>
            <a:r>
              <a:rPr lang="en-IN" sz="2400" dirty="0"/>
              <a:t>  Data Augmentation: </a:t>
            </a:r>
            <a:r>
              <a:rPr lang="en-US" sz="2400" dirty="0"/>
              <a:t>Increased the dataset to 500 images using augmentation.</a:t>
            </a:r>
          </a:p>
          <a:p>
            <a:pPr indent="174625">
              <a:buFont typeface="Arial" panose="020B0604020202020204" pitchFamily="34" charset="0"/>
              <a:buChar char="•"/>
            </a:pPr>
            <a:r>
              <a:rPr lang="en-US" sz="2400" dirty="0"/>
              <a:t>  Image Format: .</a:t>
            </a:r>
            <a:r>
              <a:rPr lang="en-US" sz="2400" dirty="0" err="1"/>
              <a:t>png</a:t>
            </a:r>
            <a:r>
              <a:rPr lang="en-US" sz="2400" dirty="0"/>
              <a:t> </a:t>
            </a:r>
          </a:p>
          <a:p>
            <a:pPr indent="174625">
              <a:buFont typeface="Arial" panose="020B0604020202020204" pitchFamily="34" charset="0"/>
              <a:buChar char="•"/>
            </a:pPr>
            <a:r>
              <a:rPr lang="en-US" sz="2400" dirty="0"/>
              <a:t>  Source: Custom collected dataset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195682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34581B-CF30-FD38-01C7-51E14EB02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15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91A63E-C098-17F3-DE84-0B3ED8A48A5B}"/>
              </a:ext>
            </a:extLst>
          </p:cNvPr>
          <p:cNvSpPr txBox="1"/>
          <p:nvPr/>
        </p:nvSpPr>
        <p:spPr>
          <a:xfrm>
            <a:off x="701040" y="1056639"/>
            <a:ext cx="800608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u="sng" dirty="0"/>
              <a:t>DATASET COLLECTION:</a:t>
            </a:r>
          </a:p>
          <a:p>
            <a:pPr algn="l"/>
            <a:endParaRPr lang="en-US" sz="2000" b="1" u="sng" dirty="0"/>
          </a:p>
          <a:p>
            <a:pPr algn="l"/>
            <a:r>
              <a:rPr lang="en-US" sz="2000" b="1" u="sng" dirty="0"/>
              <a:t>Kitti Dataset:</a:t>
            </a:r>
          </a:p>
          <a:p>
            <a:pPr algn="l"/>
            <a:endParaRPr lang="en-US" sz="2000" b="1" u="sn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8B0511-8523-F8B5-374B-12715A1BF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80" y="2167052"/>
            <a:ext cx="5425862" cy="19409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192020-3947-B806-9323-E50AA3BE1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02" y="2113497"/>
            <a:ext cx="5560273" cy="19944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5F5CFE-5503-3C8A-8249-C59E7F3B60CE}"/>
              </a:ext>
            </a:extLst>
          </p:cNvPr>
          <p:cNvSpPr txBox="1"/>
          <p:nvPr/>
        </p:nvSpPr>
        <p:spPr>
          <a:xfrm>
            <a:off x="695960" y="4287720"/>
            <a:ext cx="635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u="sng" dirty="0"/>
              <a:t>Custom </a:t>
            </a:r>
            <a:r>
              <a:rPr lang="en-US" sz="1800" b="1" u="sng" dirty="0"/>
              <a:t>Dataset: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A4A31A0-92A4-66B3-B91A-DC673B0D9A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0" y="4732258"/>
            <a:ext cx="3180080" cy="17887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15B77F-294E-0820-A128-2CA8D20D09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740" y="4702532"/>
            <a:ext cx="3180080" cy="17887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27B4374-FA2B-CFA8-6CE3-3198F3F202A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520" y="4472386"/>
            <a:ext cx="4419600" cy="222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81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5055EC-C8CC-6933-F32D-BB732813C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16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1AE430-5380-8BC9-A9FD-780278B80490}"/>
              </a:ext>
            </a:extLst>
          </p:cNvPr>
          <p:cNvSpPr txBox="1"/>
          <p:nvPr/>
        </p:nvSpPr>
        <p:spPr>
          <a:xfrm>
            <a:off x="924560" y="1242814"/>
            <a:ext cx="10068560" cy="7786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u="sng" dirty="0"/>
              <a:t>Work Flow(Previous):</a:t>
            </a:r>
          </a:p>
          <a:p>
            <a:pPr>
              <a:lnSpc>
                <a:spcPct val="150000"/>
              </a:lnSpc>
            </a:pPr>
            <a:r>
              <a:rPr lang="en-IN" sz="2000" b="1" dirty="0"/>
              <a:t>Data Collection: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Collected and Used KITTI dataset</a:t>
            </a:r>
          </a:p>
          <a:p>
            <a:pPr>
              <a:lnSpc>
                <a:spcPct val="150000"/>
              </a:lnSpc>
            </a:pPr>
            <a:r>
              <a:rPr lang="en-IN" sz="2000" b="1" dirty="0"/>
              <a:t>Data Preprocessing: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Converted labels into YOLO format</a:t>
            </a:r>
          </a:p>
          <a:p>
            <a:pPr>
              <a:lnSpc>
                <a:spcPct val="150000"/>
              </a:lnSpc>
            </a:pPr>
            <a:r>
              <a:rPr lang="en-IN" sz="2000" b="1" dirty="0"/>
              <a:t>Model Training: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Trained YOLOv5 (s, m, n, l) and YOLOv8 on the dataset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Used pretrained weights for better accuracy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Object detection and distance estimation using depth estimation model</a:t>
            </a:r>
          </a:p>
          <a:p>
            <a:pPr>
              <a:lnSpc>
                <a:spcPct val="150000"/>
              </a:lnSpc>
            </a:pPr>
            <a:r>
              <a:rPr lang="en-IN" sz="2000" b="1" dirty="0"/>
              <a:t>Model Evaluation</a:t>
            </a:r>
            <a:r>
              <a:rPr lang="en-US" sz="2000" b="1" dirty="0"/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Measured Precision, Recall, F1-score, mAP@50, mAP@50-95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Compared YOLOv5 vs YOLOv8 for performance</a:t>
            </a:r>
          </a:p>
          <a:p>
            <a:pPr>
              <a:lnSpc>
                <a:spcPct val="150000"/>
              </a:lnSpc>
            </a:pPr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872789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C0EB8-D64A-B2AA-028F-3EA638BD6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2A5AD0-0374-955B-5BFB-9DD701F82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17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FC0F58-7F66-286B-C60C-5885D28B4CD1}"/>
              </a:ext>
            </a:extLst>
          </p:cNvPr>
          <p:cNvSpPr txBox="1"/>
          <p:nvPr/>
        </p:nvSpPr>
        <p:spPr>
          <a:xfrm>
            <a:off x="924560" y="1242814"/>
            <a:ext cx="10068560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u="sng" dirty="0"/>
              <a:t>Work Flow:</a:t>
            </a:r>
          </a:p>
          <a:p>
            <a:r>
              <a:rPr lang="en-IN" sz="2000" b="1" u="sng" dirty="0"/>
              <a:t>Current work: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Training  SSD model on the KITTI dataset and convert the labels into SSD format.</a:t>
            </a:r>
            <a:endParaRPr lang="en-IN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/>
              <a:t>Hybrid Model</a:t>
            </a:r>
            <a:r>
              <a:rPr lang="en-IN" sz="2000" dirty="0"/>
              <a:t> → Combine YOLOv5 &amp; YOLOv8 for better detection and training it through custom dataset and KITTI dataset.(apply data augmentation steps).</a:t>
            </a:r>
            <a:endParaRPr lang="en-US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Object detection and distance estimation.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Evaluation metrics and </a:t>
            </a:r>
            <a:r>
              <a:rPr lang="en-IN" sz="2000" dirty="0"/>
              <a:t>choose  best model based on performance.</a:t>
            </a:r>
          </a:p>
          <a:p>
            <a:pPr>
              <a:lnSpc>
                <a:spcPct val="150000"/>
              </a:lnSpc>
            </a:pPr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228376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31B366-7134-E2DB-1467-2FC8BD26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18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67B2A7-81BE-D33E-22B3-3A6ACFBE4491}"/>
              </a:ext>
            </a:extLst>
          </p:cNvPr>
          <p:cNvSpPr txBox="1"/>
          <p:nvPr/>
        </p:nvSpPr>
        <p:spPr>
          <a:xfrm>
            <a:off x="894080" y="107009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 Implementation (Demo And Screenshots):</a:t>
            </a:r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15C8CAE-71DA-1F73-60A1-1DCD8B2184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548956"/>
              </p:ext>
            </p:extLst>
          </p:nvPr>
        </p:nvGraphicFramePr>
        <p:xfrm>
          <a:off x="1005839" y="1625600"/>
          <a:ext cx="10347960" cy="4921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6990">
                  <a:extLst>
                    <a:ext uri="{9D8B030D-6E8A-4147-A177-3AD203B41FA5}">
                      <a16:colId xmlns:a16="http://schemas.microsoft.com/office/drawing/2014/main" val="3069572293"/>
                    </a:ext>
                  </a:extLst>
                </a:gridCol>
                <a:gridCol w="2586990">
                  <a:extLst>
                    <a:ext uri="{9D8B030D-6E8A-4147-A177-3AD203B41FA5}">
                      <a16:colId xmlns:a16="http://schemas.microsoft.com/office/drawing/2014/main" val="2660048530"/>
                    </a:ext>
                  </a:extLst>
                </a:gridCol>
                <a:gridCol w="2586990">
                  <a:extLst>
                    <a:ext uri="{9D8B030D-6E8A-4147-A177-3AD203B41FA5}">
                      <a16:colId xmlns:a16="http://schemas.microsoft.com/office/drawing/2014/main" val="4216666424"/>
                    </a:ext>
                  </a:extLst>
                </a:gridCol>
                <a:gridCol w="2586990">
                  <a:extLst>
                    <a:ext uri="{9D8B030D-6E8A-4147-A177-3AD203B41FA5}">
                      <a16:colId xmlns:a16="http://schemas.microsoft.com/office/drawing/2014/main" val="4212444092"/>
                    </a:ext>
                  </a:extLst>
                </a:gridCol>
              </a:tblGrid>
              <a:tr h="80803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SSD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Yolov5+yolov8 using custom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Yolov5+yolov8 using KITTI dataset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335936"/>
                  </a:ext>
                </a:extLst>
              </a:tr>
              <a:tr h="1974205">
                <a:tc>
                  <a:txBody>
                    <a:bodyPr/>
                    <a:lstStyle/>
                    <a:p>
                      <a:r>
                        <a:rPr lang="en-IN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658899"/>
                  </a:ext>
                </a:extLst>
              </a:tr>
              <a:tr h="2138880">
                <a:tc>
                  <a:txBody>
                    <a:bodyPr/>
                    <a:lstStyle/>
                    <a:p>
                      <a:r>
                        <a:rPr lang="en-IN" dirty="0"/>
                        <a:t>Confusion 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086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1861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DE7BE-3D26-E026-B43A-4A59021C1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CCD363-BC43-7CB2-8487-593199AEE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19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CFA127-C68E-8B69-2ED6-A84D70CB9F5D}"/>
              </a:ext>
            </a:extLst>
          </p:cNvPr>
          <p:cNvSpPr txBox="1"/>
          <p:nvPr/>
        </p:nvSpPr>
        <p:spPr>
          <a:xfrm>
            <a:off x="894080" y="107009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Implementation (Demo And Screenshots):</a:t>
            </a:r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84A3FA-1D13-26B7-DCCD-B1D879B68D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579118"/>
              </p:ext>
            </p:extLst>
          </p:nvPr>
        </p:nvGraphicFramePr>
        <p:xfrm>
          <a:off x="1005838" y="1625601"/>
          <a:ext cx="10978639" cy="5008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7268">
                  <a:extLst>
                    <a:ext uri="{9D8B030D-6E8A-4147-A177-3AD203B41FA5}">
                      <a16:colId xmlns:a16="http://schemas.microsoft.com/office/drawing/2014/main" val="3069572293"/>
                    </a:ext>
                  </a:extLst>
                </a:gridCol>
                <a:gridCol w="2764426">
                  <a:extLst>
                    <a:ext uri="{9D8B030D-6E8A-4147-A177-3AD203B41FA5}">
                      <a16:colId xmlns:a16="http://schemas.microsoft.com/office/drawing/2014/main" val="2660048530"/>
                    </a:ext>
                  </a:extLst>
                </a:gridCol>
                <a:gridCol w="2722285">
                  <a:extLst>
                    <a:ext uri="{9D8B030D-6E8A-4147-A177-3AD203B41FA5}">
                      <a16:colId xmlns:a16="http://schemas.microsoft.com/office/drawing/2014/main" val="4216666424"/>
                    </a:ext>
                  </a:extLst>
                </a:gridCol>
                <a:gridCol w="2744660">
                  <a:extLst>
                    <a:ext uri="{9D8B030D-6E8A-4147-A177-3AD203B41FA5}">
                      <a16:colId xmlns:a16="http://schemas.microsoft.com/office/drawing/2014/main" val="3368253997"/>
                    </a:ext>
                  </a:extLst>
                </a:gridCol>
              </a:tblGrid>
              <a:tr h="861102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Yolov5+yolov8 using custom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Yolov5+yolov8 using KITTI dataset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335936"/>
                  </a:ext>
                </a:extLst>
              </a:tr>
              <a:tr h="1868199">
                <a:tc>
                  <a:txBody>
                    <a:bodyPr/>
                    <a:lstStyle/>
                    <a:p>
                      <a:r>
                        <a:rPr lang="en-IN" dirty="0"/>
                        <a:t>Precision Curve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658899"/>
                  </a:ext>
                </a:extLst>
              </a:tr>
              <a:tr h="2279363">
                <a:tc>
                  <a:txBody>
                    <a:bodyPr/>
                    <a:lstStyle/>
                    <a:p>
                      <a:r>
                        <a:rPr lang="en-IN" dirty="0"/>
                        <a:t>Recall Curve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086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500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2</a:t>
            </a:fld>
            <a:endParaRPr lang="en-IN"/>
          </a:p>
        </p:txBody>
      </p:sp>
      <p:sp>
        <p:nvSpPr>
          <p:cNvPr id="1048595" name="TextBox 2"/>
          <p:cNvSpPr txBox="1"/>
          <p:nvPr/>
        </p:nvSpPr>
        <p:spPr>
          <a:xfrm>
            <a:off x="922176" y="1016822"/>
            <a:ext cx="106571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78000"/>
              <a:buFont typeface="Wingdings" panose="05000000000000000000" pitchFamily="2" charset="2"/>
              <a:buChar char="q"/>
            </a:pPr>
            <a:r>
              <a:rPr lang="en-IN" sz="2000" u="sng" dirty="0"/>
              <a:t>BASE PAPER DETAILS</a:t>
            </a:r>
            <a:r>
              <a:rPr lang="en-IN" sz="2000" dirty="0"/>
              <a:t> :</a:t>
            </a:r>
          </a:p>
          <a:p>
            <a:pPr marL="360363" algn="l"/>
            <a:endParaRPr lang="en-IN" sz="2000" dirty="0"/>
          </a:p>
          <a:p>
            <a:pPr marL="360363" algn="l"/>
            <a:r>
              <a:rPr lang="en-US" sz="2000" i="0" u="none" strike="noStrike" baseline="0" dirty="0"/>
              <a:t>Simultaneous Object Detection and Distance Estimation for </a:t>
            </a:r>
            <a:r>
              <a:rPr lang="en-IN" sz="2000" i="0" u="none" strike="noStrike" baseline="0" dirty="0"/>
              <a:t>Indoor Autonomous Vehicles</a:t>
            </a:r>
            <a:endParaRPr lang="en-IN" sz="2000" u="sng" dirty="0"/>
          </a:p>
          <a:p>
            <a:pPr marL="342900" indent="-342900">
              <a:buSzPct val="78000"/>
              <a:buFont typeface="Wingdings" panose="05000000000000000000" pitchFamily="2" charset="2"/>
              <a:buChar char="q"/>
            </a:pPr>
            <a:endParaRPr lang="en-IN" sz="2400" u="sng" dirty="0"/>
          </a:p>
        </p:txBody>
      </p:sp>
      <p:sp>
        <p:nvSpPr>
          <p:cNvPr id="1048596" name="TextBox 3"/>
          <p:cNvSpPr txBox="1"/>
          <p:nvPr/>
        </p:nvSpPr>
        <p:spPr>
          <a:xfrm>
            <a:off x="922176" y="2401817"/>
            <a:ext cx="1029011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SzPct val="78000"/>
              <a:buFont typeface="Wingdings" panose="05000000000000000000" pitchFamily="2" charset="2"/>
              <a:buChar char="q"/>
            </a:pPr>
            <a:r>
              <a:rPr lang="en-IN" sz="2000" i="0" u="sng" dirty="0">
                <a:solidFill>
                  <a:srgbClr val="131413"/>
                </a:solidFill>
                <a:effectLst/>
              </a:rPr>
              <a:t>AUTHORS</a:t>
            </a:r>
            <a:r>
              <a:rPr lang="en-IN" sz="2000" i="0" dirty="0">
                <a:solidFill>
                  <a:srgbClr val="131413"/>
                </a:solidFill>
                <a:effectLst/>
              </a:rPr>
              <a:t> :</a:t>
            </a:r>
          </a:p>
          <a:p>
            <a:pPr algn="just">
              <a:buSzPct val="78000"/>
            </a:pPr>
            <a:endParaRPr lang="en-IN" sz="2000" dirty="0">
              <a:solidFill>
                <a:srgbClr val="131413"/>
              </a:solidFill>
            </a:endParaRPr>
          </a:p>
          <a:p>
            <a:pPr marL="180000" algn="just">
              <a:buSzPct val="78000"/>
            </a:pPr>
            <a:r>
              <a:rPr lang="en-IN" sz="2000" dirty="0">
                <a:solidFill>
                  <a:srgbClr val="131413"/>
                </a:solidFill>
              </a:rPr>
              <a:t>   </a:t>
            </a:r>
            <a:r>
              <a:rPr lang="en-IN" sz="2000" dirty="0"/>
              <a:t>Iker </a:t>
            </a:r>
            <a:r>
              <a:rPr lang="en-IN" sz="2000" dirty="0" err="1"/>
              <a:t>Azurmendi</a:t>
            </a:r>
            <a:endParaRPr lang="en-IN" sz="2000" dirty="0"/>
          </a:p>
          <a:p>
            <a:pPr marL="180000" algn="just">
              <a:buSzPct val="78000"/>
            </a:pPr>
            <a:r>
              <a:rPr lang="en-IN" sz="2000" dirty="0"/>
              <a:t>   </a:t>
            </a:r>
            <a:r>
              <a:rPr lang="en-IN" sz="2000" dirty="0" err="1"/>
              <a:t>Ekaitz</a:t>
            </a:r>
            <a:r>
              <a:rPr lang="en-IN" sz="2000" dirty="0"/>
              <a:t> Zulueta</a:t>
            </a:r>
          </a:p>
          <a:p>
            <a:pPr marL="180000" algn="just">
              <a:buSzPct val="78000"/>
            </a:pPr>
            <a:r>
              <a:rPr lang="en-IN" sz="2000" dirty="0"/>
              <a:t>   Jose Manuel Lopez-</a:t>
            </a:r>
            <a:r>
              <a:rPr lang="en-IN" sz="2000" dirty="0" err="1"/>
              <a:t>Guede</a:t>
            </a:r>
            <a:endParaRPr lang="en-IN" sz="2000" dirty="0"/>
          </a:p>
          <a:p>
            <a:pPr marL="180000" algn="just">
              <a:buSzPct val="78000"/>
            </a:pPr>
            <a:r>
              <a:rPr lang="en-IN" sz="2000" dirty="0"/>
              <a:t>   Manuel González</a:t>
            </a:r>
            <a:endParaRPr lang="en-IN" sz="2000" i="0" u="sng" dirty="0">
              <a:solidFill>
                <a:srgbClr val="131413"/>
              </a:solidFill>
              <a:effectLst/>
            </a:endParaRPr>
          </a:p>
          <a:p>
            <a:endParaRPr lang="en-IN" sz="2000" b="1" i="0" dirty="0">
              <a:solidFill>
                <a:srgbClr val="131413"/>
              </a:solidFill>
              <a:effectLst/>
            </a:endParaRPr>
          </a:p>
          <a:p>
            <a:pPr marL="342900" indent="-342900">
              <a:buSzPct val="78000"/>
              <a:buFont typeface="Wingdings" panose="05000000000000000000" pitchFamily="2" charset="2"/>
              <a:buChar char="q"/>
            </a:pPr>
            <a:r>
              <a:rPr lang="en-IN" sz="2000" u="sng" dirty="0">
                <a:solidFill>
                  <a:srgbClr val="131413"/>
                </a:solidFill>
              </a:rPr>
              <a:t>PUBLISHED</a:t>
            </a:r>
            <a:r>
              <a:rPr lang="en-IN" sz="2000" dirty="0">
                <a:solidFill>
                  <a:srgbClr val="131413"/>
                </a:solidFill>
              </a:rPr>
              <a:t>:</a:t>
            </a:r>
            <a:r>
              <a:rPr lang="en-IN" sz="2000" dirty="0"/>
              <a:t> November 21, 2023</a:t>
            </a:r>
          </a:p>
          <a:p>
            <a:pPr>
              <a:buSzPct val="78000"/>
            </a:pPr>
            <a:endParaRPr lang="en-IN" sz="2000" dirty="0"/>
          </a:p>
          <a:p>
            <a:pPr marL="342900" indent="-342900">
              <a:buSzPct val="78000"/>
              <a:buFont typeface="Wingdings" panose="05000000000000000000" pitchFamily="2" charset="2"/>
              <a:buChar char="q"/>
            </a:pPr>
            <a:r>
              <a:rPr lang="en-IN" sz="2000" u="sng" dirty="0"/>
              <a:t>INDEXED</a:t>
            </a:r>
            <a:r>
              <a:rPr lang="en-IN" sz="2000" dirty="0"/>
              <a:t>:</a:t>
            </a:r>
            <a:r>
              <a:rPr lang="en-US" sz="2000" i="1" dirty="0"/>
              <a:t> Electronics</a:t>
            </a:r>
            <a:r>
              <a:rPr lang="en-US" sz="2000" dirty="0"/>
              <a:t>, Volume 12, Issue 4719</a:t>
            </a:r>
            <a:endParaRPr lang="zh-CN" altLang="en-US" sz="2000" dirty="0"/>
          </a:p>
          <a:p>
            <a:endParaRPr lang="en-IN"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E2DC81-C833-921B-0E9C-22C21ECEB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20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BF545C-364A-FFCC-07F7-F1BAD61DA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576" y="1427369"/>
            <a:ext cx="7664820" cy="24029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05F0B4-EB67-89D8-E03A-A2545700BCA4}"/>
              </a:ext>
            </a:extLst>
          </p:cNvPr>
          <p:cNvSpPr txBox="1"/>
          <p:nvPr/>
        </p:nvSpPr>
        <p:spPr>
          <a:xfrm>
            <a:off x="965200" y="44040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/>
              <a:t>Partial Implementation (Demo And Screenshots):</a:t>
            </a:r>
          </a:p>
          <a:p>
            <a:endParaRPr lang="en-IN" b="1" dirty="0"/>
          </a:p>
          <a:p>
            <a:r>
              <a:rPr lang="en-IN" b="1" dirty="0"/>
              <a:t>Yolov5s summary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CC19AD-A87D-E654-8D6E-07343C2EC5A0}"/>
              </a:ext>
            </a:extLst>
          </p:cNvPr>
          <p:cNvSpPr txBox="1"/>
          <p:nvPr/>
        </p:nvSpPr>
        <p:spPr>
          <a:xfrm>
            <a:off x="965200" y="38891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Yolov5l summary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F952C8-6D91-7161-40C1-3367135C3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76" y="4274187"/>
            <a:ext cx="7887064" cy="244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68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48E0B-A79C-B3F0-A31E-6F2F18CD1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426207-E216-F340-497C-E545779D2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21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BE4151-B941-66E4-79BA-D97863D0EF56}"/>
              </a:ext>
            </a:extLst>
          </p:cNvPr>
          <p:cNvSpPr txBox="1"/>
          <p:nvPr/>
        </p:nvSpPr>
        <p:spPr>
          <a:xfrm>
            <a:off x="965200" y="44040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/>
              <a:t>Partial Implementation (Demo And Screenshots):</a:t>
            </a:r>
          </a:p>
          <a:p>
            <a:endParaRPr lang="en-IN" b="1" dirty="0"/>
          </a:p>
          <a:p>
            <a:r>
              <a:rPr lang="en-IN" b="1" dirty="0"/>
              <a:t>Yolov5m summary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96A6D5-3F92-895D-AFF5-543B900F73C9}"/>
              </a:ext>
            </a:extLst>
          </p:cNvPr>
          <p:cNvSpPr txBox="1"/>
          <p:nvPr/>
        </p:nvSpPr>
        <p:spPr>
          <a:xfrm>
            <a:off x="965200" y="38891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Yolov5n summary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934D4D-93FC-8D6F-8140-5841A4A95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576" y="1347221"/>
            <a:ext cx="7785464" cy="25261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3D5983-0EED-E389-02AF-4ACCBF6F3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76" y="4220163"/>
            <a:ext cx="7785464" cy="244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13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C8A33-85F2-B610-1CD1-0594C47A8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EC670C-8D89-B059-9F37-36D4F16F1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22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123663-789C-763B-ACA4-165F574F67A2}"/>
              </a:ext>
            </a:extLst>
          </p:cNvPr>
          <p:cNvSpPr txBox="1"/>
          <p:nvPr/>
        </p:nvSpPr>
        <p:spPr>
          <a:xfrm>
            <a:off x="965200" y="44040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/>
              <a:t>Partial Implementation (Demo And Screenshots):</a:t>
            </a:r>
          </a:p>
          <a:p>
            <a:r>
              <a:rPr lang="en-IN" b="1" dirty="0"/>
              <a:t>     </a:t>
            </a:r>
          </a:p>
          <a:p>
            <a:r>
              <a:rPr lang="en-IN" b="1" dirty="0"/>
              <a:t>Yolov8n summary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BB5BDB-E325-529B-C603-CEF87B3EF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115" y="1349793"/>
            <a:ext cx="7157396" cy="26097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055C42-5F92-BAAD-7CB7-760BDD163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115" y="4510977"/>
            <a:ext cx="1196444" cy="12937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45FDF0-8A31-AE81-C3A4-2C75B26BB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1159356"/>
            <a:ext cx="3171243" cy="34878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DCD807-A947-0CEC-0F44-9B9E695AA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9649" y="4248293"/>
            <a:ext cx="2917566" cy="25242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CDE2F8-55B4-3DFE-9102-F93F28AD24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4877" y="4243345"/>
            <a:ext cx="2917566" cy="249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92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B53ADC-109F-68CF-9868-8F4A55C83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23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17FD43-5A63-D24B-CBEE-35678334B7D2}"/>
              </a:ext>
            </a:extLst>
          </p:cNvPr>
          <p:cNvSpPr txBox="1"/>
          <p:nvPr/>
        </p:nvSpPr>
        <p:spPr>
          <a:xfrm>
            <a:off x="751461" y="715143"/>
            <a:ext cx="60943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/>
              <a:t>Partial Implementation (Demo And Screenshots):</a:t>
            </a:r>
          </a:p>
          <a:p>
            <a:endParaRPr lang="en-IN" b="1" dirty="0"/>
          </a:p>
          <a:p>
            <a:r>
              <a:rPr lang="en-IN" sz="1800" b="1" dirty="0"/>
              <a:t>Object Detections and Distance Estimation:</a:t>
            </a:r>
          </a:p>
          <a:p>
            <a:endParaRPr lang="en-IN" sz="1800" b="1" dirty="0"/>
          </a:p>
          <a:p>
            <a:endParaRPr lang="en-IN" sz="18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176BD1-EEFF-3D71-BD66-9DC1891340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26" y="1698470"/>
            <a:ext cx="4279772" cy="12922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86D6EB-F27D-8D2B-EE65-0CFC7C0082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368" y="1698469"/>
            <a:ext cx="4279775" cy="12922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E22DD6-08F2-15E9-35CD-D1FF3F4A30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26" y="3175798"/>
            <a:ext cx="2739958" cy="18548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6B463E-7BEF-B496-2095-4C288251E49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426" y="3130780"/>
            <a:ext cx="2297738" cy="1944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3A6110-2F3A-E2E7-419A-A4C96A93E2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106" y="3130780"/>
            <a:ext cx="2017880" cy="20302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D94DBF-607B-D344-F1FE-4F8D1C8DAF2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205" y="1688860"/>
            <a:ext cx="2161968" cy="21619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A303C5D-9CFB-753B-A75F-AE11E3773FC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928" y="4088156"/>
            <a:ext cx="3454469" cy="10430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FF63DF8-1E4D-BF84-ADE8-AF3B76C34DE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6446"/>
          <a:stretch/>
        </p:blipFill>
        <p:spPr>
          <a:xfrm>
            <a:off x="8333928" y="3167377"/>
            <a:ext cx="1521002" cy="8066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1B3386B-B18C-735C-B410-9480D1BC7FF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75" y="5159530"/>
            <a:ext cx="2390972" cy="16313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48947F8-8FF5-1556-4E59-454332D608F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642" y="5470316"/>
            <a:ext cx="3601451" cy="108739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AA0B271-6754-C06D-483F-E25F8351D20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688" y="5262126"/>
            <a:ext cx="4119424" cy="150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810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68935-F6C7-F161-4CAF-79CB164DD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Slide Number Placeholder 1">
            <a:extLst>
              <a:ext uri="{FF2B5EF4-FFF2-40B4-BE49-F238E27FC236}">
                <a16:creationId xmlns:a16="http://schemas.microsoft.com/office/drawing/2014/main" id="{B567E09C-5C0A-DD1E-D1E5-C77A7ED00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24</a:t>
            </a:fld>
            <a:endParaRPr lang="en-IN" dirty="0"/>
          </a:p>
        </p:txBody>
      </p:sp>
      <p:sp>
        <p:nvSpPr>
          <p:cNvPr id="1048604" name="TextBox 2">
            <a:extLst>
              <a:ext uri="{FF2B5EF4-FFF2-40B4-BE49-F238E27FC236}">
                <a16:creationId xmlns:a16="http://schemas.microsoft.com/office/drawing/2014/main" id="{AD60DA9B-DE7E-E1C7-4081-F1A4B36178F3}"/>
              </a:ext>
            </a:extLst>
          </p:cNvPr>
          <p:cNvSpPr txBox="1"/>
          <p:nvPr/>
        </p:nvSpPr>
        <p:spPr>
          <a:xfrm>
            <a:off x="734715" y="1433393"/>
            <a:ext cx="7231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/>
              <a:t>CONCLUSION</a:t>
            </a:r>
            <a:r>
              <a:rPr lang="en-IN" sz="2400" b="1" dirty="0"/>
              <a:t> :</a:t>
            </a:r>
          </a:p>
        </p:txBody>
      </p:sp>
      <p:sp>
        <p:nvSpPr>
          <p:cNvPr id="1048605" name="TextBox 3">
            <a:extLst>
              <a:ext uri="{FF2B5EF4-FFF2-40B4-BE49-F238E27FC236}">
                <a16:creationId xmlns:a16="http://schemas.microsoft.com/office/drawing/2014/main" id="{B5E117AC-C032-23CF-09D9-AA2468B99740}"/>
              </a:ext>
            </a:extLst>
          </p:cNvPr>
          <p:cNvSpPr txBox="1"/>
          <p:nvPr/>
        </p:nvSpPr>
        <p:spPr>
          <a:xfrm>
            <a:off x="734715" y="2285287"/>
            <a:ext cx="1072257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SzPct val="80000"/>
            </a:pPr>
            <a:r>
              <a:rPr lang="en-US" sz="2600" dirty="0"/>
              <a:t>This project aims to develop efficient algorithms for object detection and distance estimation in indoor autonomous vehicles. By using YOLOv5, YOLOv8, SSD, and hybrid models, it will provide a cost-effective solution with image datasets. Data augmentation and transfer learning will be applied to enhance model performance. The evaluation using standard metrics will ensure robust and reliable results for real-time applications.</a:t>
            </a:r>
            <a:endParaRPr lang="zh-CN" altLang="en-US" sz="2600" dirty="0"/>
          </a:p>
        </p:txBody>
      </p:sp>
    </p:spTree>
    <p:extLst>
      <p:ext uri="{BB962C8B-B14F-4D97-AF65-F5344CB8AC3E}">
        <p14:creationId xmlns:p14="http://schemas.microsoft.com/office/powerpoint/2010/main" val="142048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Slide Number Placeholder 10486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25</a:t>
            </a:fld>
            <a:endParaRPr lang="en-IN"/>
          </a:p>
        </p:txBody>
      </p:sp>
      <p:sp>
        <p:nvSpPr>
          <p:cNvPr id="1048612" name="TextBox 1048611"/>
          <p:cNvSpPr txBox="1"/>
          <p:nvPr/>
        </p:nvSpPr>
        <p:spPr>
          <a:xfrm>
            <a:off x="3820764" y="2983229"/>
            <a:ext cx="4550473" cy="8915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rgbClr val="000000"/>
                </a:solidFill>
              </a:rPr>
              <a:t>THANK YOU</a:t>
            </a:r>
            <a:endParaRPr lang="en-IN"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60E572-7EC9-2BA1-3802-48D5ADE69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3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AED8E7-F656-662C-AE4F-F05BF98DB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038" y="1060310"/>
            <a:ext cx="9377464" cy="415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605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F47CE-79C1-7C96-664D-D87F1C45F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Slide Number Placeholder 1">
            <a:extLst>
              <a:ext uri="{FF2B5EF4-FFF2-40B4-BE49-F238E27FC236}">
                <a16:creationId xmlns:a16="http://schemas.microsoft.com/office/drawing/2014/main" id="{8444B7E9-DC33-71C6-AFA7-9BE6ECE51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4</a:t>
            </a:fld>
            <a:endParaRPr lang="en-IN"/>
          </a:p>
        </p:txBody>
      </p:sp>
      <p:sp>
        <p:nvSpPr>
          <p:cNvPr id="1048596" name="TextBox 3">
            <a:extLst>
              <a:ext uri="{FF2B5EF4-FFF2-40B4-BE49-F238E27FC236}">
                <a16:creationId xmlns:a16="http://schemas.microsoft.com/office/drawing/2014/main" id="{D64E7B43-81C1-65AF-185B-98119E7574A7}"/>
              </a:ext>
            </a:extLst>
          </p:cNvPr>
          <p:cNvSpPr txBox="1"/>
          <p:nvPr/>
        </p:nvSpPr>
        <p:spPr>
          <a:xfrm>
            <a:off x="330740" y="311287"/>
            <a:ext cx="11023060" cy="10156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6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This project aims to develop and test algorithms for simultaneous object detection and distance estimation in indoor autonomous vehicles.</a:t>
            </a:r>
          </a:p>
          <a:p>
            <a:pPr algn="just"/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The proposed method will utilize YOLOv5 and its variants, YOLOv8, SSD models, and a hybrid approach using a custom dataset and KITTI dataset for training, along with the KITTI dataset for other models.</a:t>
            </a:r>
          </a:p>
          <a:p>
            <a:pPr algn="just"/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Data augmentation and transfer learning techniques will be applied to improve model performance and adaptability.</a:t>
            </a:r>
          </a:p>
          <a:p>
            <a:pPr algn="just"/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The evaluation will focus on comparing and assessing the models based on precision, recall, F1-score, and </a:t>
            </a:r>
            <a:r>
              <a:rPr lang="en-US" sz="2400" dirty="0" err="1"/>
              <a:t>mAP</a:t>
            </a:r>
            <a:r>
              <a:rPr lang="en-US" sz="2400" dirty="0"/>
              <a:t> at </a:t>
            </a:r>
            <a:r>
              <a:rPr lang="en-US" sz="2400" dirty="0" err="1"/>
              <a:t>IoU</a:t>
            </a:r>
            <a:r>
              <a:rPr lang="en-US" sz="2400" dirty="0"/>
              <a:t> thresholds of 0.5 and 0.95.</a:t>
            </a:r>
          </a:p>
          <a:p>
            <a:pPr algn="just"/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The goal is to provide a reliable and cost-effective solution for accurate obstacle detection and distance estimation in indoor environments for autonomous systems.</a:t>
            </a:r>
          </a:p>
          <a:p>
            <a:pPr algn="just"/>
            <a:endParaRPr lang="en-US" sz="24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F2723F-2F60-BCD7-D01E-0E31487DC41C}"/>
              </a:ext>
            </a:extLst>
          </p:cNvPr>
          <p:cNvSpPr txBox="1"/>
          <p:nvPr/>
        </p:nvSpPr>
        <p:spPr>
          <a:xfrm>
            <a:off x="330740" y="568768"/>
            <a:ext cx="3564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b="1" u="sng" dirty="0"/>
              <a:t>ABSTRACT:</a:t>
            </a:r>
          </a:p>
        </p:txBody>
      </p:sp>
    </p:spTree>
    <p:extLst>
      <p:ext uri="{BB962C8B-B14F-4D97-AF65-F5344CB8AC3E}">
        <p14:creationId xmlns:p14="http://schemas.microsoft.com/office/powerpoint/2010/main" val="2548586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5</a:t>
            </a:fld>
            <a:endParaRPr lang="en-IN"/>
          </a:p>
        </p:txBody>
      </p:sp>
      <p:sp>
        <p:nvSpPr>
          <p:cNvPr id="1048598" name="TextBox 2"/>
          <p:cNvSpPr txBox="1"/>
          <p:nvPr/>
        </p:nvSpPr>
        <p:spPr>
          <a:xfrm>
            <a:off x="875522" y="1586204"/>
            <a:ext cx="56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/>
              <a:t>PROBLEM STATEMENT</a:t>
            </a:r>
            <a:r>
              <a:rPr lang="en-IN" sz="2800" b="1" dirty="0"/>
              <a:t> </a:t>
            </a:r>
            <a:r>
              <a:rPr lang="en-IN" sz="2400" dirty="0"/>
              <a:t>:</a:t>
            </a:r>
            <a:endParaRPr lang="en-IN" u="sng" dirty="0"/>
          </a:p>
        </p:txBody>
      </p:sp>
      <p:sp>
        <p:nvSpPr>
          <p:cNvPr id="1048599" name="TextBox 4"/>
          <p:cNvSpPr txBox="1"/>
          <p:nvPr/>
        </p:nvSpPr>
        <p:spPr>
          <a:xfrm>
            <a:off x="856861" y="2295331"/>
            <a:ext cx="1047827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600" dirty="0"/>
              <a:t>Autonomous vehicles struggle to detect and avoid obstacles inside buildings.</a:t>
            </a:r>
            <a:endParaRPr lang="en-IN" sz="26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600" dirty="0"/>
              <a:t>Measuring the distance to obstacles accurately using regular cameras is difficult, reducing system reliability.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600" dirty="0"/>
              <a:t>LiDAR sensors are too expensive for many systems.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600" dirty="0"/>
              <a:t>Collecting labeled data for training models takes too much time.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600" dirty="0"/>
              <a:t>High-performing algorithms need costly hardware, making them less accessible</a:t>
            </a:r>
            <a:r>
              <a:rPr lang="en-US" sz="2800" dirty="0"/>
              <a:t>.</a:t>
            </a:r>
          </a:p>
          <a:p>
            <a:pPr algn="just"/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B7573C-F422-2D39-8D95-FFE216BF59CE}"/>
              </a:ext>
            </a:extLst>
          </p:cNvPr>
          <p:cNvSpPr txBox="1"/>
          <p:nvPr/>
        </p:nvSpPr>
        <p:spPr>
          <a:xfrm>
            <a:off x="5181600" y="2516094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1944E28D-AA0F-ECC1-F83C-7BE783A6F7C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130356" y="5695446"/>
            <a:ext cx="1062584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6</a:t>
            </a:fld>
            <a:endParaRPr lang="en-IN"/>
          </a:p>
        </p:txBody>
      </p:sp>
      <p:sp>
        <p:nvSpPr>
          <p:cNvPr id="1048607" name="TextBox 2"/>
          <p:cNvSpPr txBox="1"/>
          <p:nvPr/>
        </p:nvSpPr>
        <p:spPr>
          <a:xfrm>
            <a:off x="315686" y="403908"/>
            <a:ext cx="5197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/>
              <a:t>LITERATURE REVIEW :</a:t>
            </a:r>
          </a:p>
        </p:txBody>
      </p:sp>
      <p:sp>
        <p:nvSpPr>
          <p:cNvPr id="1048608" name="TextBox 3"/>
          <p:cNvSpPr txBox="1"/>
          <p:nvPr/>
        </p:nvSpPr>
        <p:spPr>
          <a:xfrm>
            <a:off x="1101012" y="2071396"/>
            <a:ext cx="10179698" cy="396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endParaRPr lang="en-IN" sz="20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8393336-FA2C-FDE2-0234-372BBC83BC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849167"/>
              </p:ext>
            </p:extLst>
          </p:nvPr>
        </p:nvGraphicFramePr>
        <p:xfrm>
          <a:off x="294745" y="828300"/>
          <a:ext cx="11771130" cy="5986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310">
                  <a:extLst>
                    <a:ext uri="{9D8B030D-6E8A-4147-A177-3AD203B41FA5}">
                      <a16:colId xmlns:a16="http://schemas.microsoft.com/office/drawing/2014/main" val="1593806778"/>
                    </a:ext>
                  </a:extLst>
                </a:gridCol>
                <a:gridCol w="2243819">
                  <a:extLst>
                    <a:ext uri="{9D8B030D-6E8A-4147-A177-3AD203B41FA5}">
                      <a16:colId xmlns:a16="http://schemas.microsoft.com/office/drawing/2014/main" val="1343084318"/>
                    </a:ext>
                  </a:extLst>
                </a:gridCol>
                <a:gridCol w="1594724">
                  <a:extLst>
                    <a:ext uri="{9D8B030D-6E8A-4147-A177-3AD203B41FA5}">
                      <a16:colId xmlns:a16="http://schemas.microsoft.com/office/drawing/2014/main" val="1698962136"/>
                    </a:ext>
                  </a:extLst>
                </a:gridCol>
                <a:gridCol w="1590171">
                  <a:extLst>
                    <a:ext uri="{9D8B030D-6E8A-4147-A177-3AD203B41FA5}">
                      <a16:colId xmlns:a16="http://schemas.microsoft.com/office/drawing/2014/main" val="2046806108"/>
                    </a:ext>
                  </a:extLst>
                </a:gridCol>
                <a:gridCol w="2847718">
                  <a:extLst>
                    <a:ext uri="{9D8B030D-6E8A-4147-A177-3AD203B41FA5}">
                      <a16:colId xmlns:a16="http://schemas.microsoft.com/office/drawing/2014/main" val="514238293"/>
                    </a:ext>
                  </a:extLst>
                </a:gridCol>
                <a:gridCol w="2717388">
                  <a:extLst>
                    <a:ext uri="{9D8B030D-6E8A-4147-A177-3AD203B41FA5}">
                      <a16:colId xmlns:a16="http://schemas.microsoft.com/office/drawing/2014/main" val="471424786"/>
                    </a:ext>
                  </a:extLst>
                </a:gridCol>
              </a:tblGrid>
              <a:tr h="3579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 No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Research Article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Journal,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Methodology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Advantages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Disadvantages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438464"/>
                  </a:ext>
                </a:extLst>
              </a:tr>
              <a:tr h="223743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IN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0" u="none" strike="noStrike" baseline="0" dirty="0">
                          <a:solidFill>
                            <a:srgbClr val="FF0000"/>
                          </a:solidFill>
                        </a:rPr>
                        <a:t>Simultaneous Object Detection and Distance Estimation for </a:t>
                      </a:r>
                      <a:r>
                        <a:rPr lang="en-IN" sz="1800" i="0" u="none" strike="noStrike" baseline="0" dirty="0">
                          <a:solidFill>
                            <a:srgbClr val="FF0000"/>
                          </a:solidFill>
                        </a:rPr>
                        <a:t>Indoor Autonomous Vehicles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u="sng" dirty="0">
                        <a:solidFill>
                          <a:srgbClr val="FF0000"/>
                        </a:solidFill>
                      </a:endParaRPr>
                    </a:p>
                    <a:p>
                      <a:endParaRPr lang="en-IN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i="1" dirty="0">
                          <a:solidFill>
                            <a:srgbClr val="FF0000"/>
                          </a:solidFill>
                        </a:rPr>
                        <a:t>Electronics</a:t>
                      </a:r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 in 2023.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Deep learning-based object detection and distance estimation.</a:t>
                      </a:r>
                    </a:p>
                    <a:p>
                      <a:endParaRPr lang="en-IN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cost-effective object detection and distance estimation using a monocular camera, achieving high accuracy with a custom dataset by transfer learning and data augmentation.</a:t>
                      </a:r>
                      <a:endParaRPr lang="en-IN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Different YOLOv5 variants perform differently, making model selection for deployment more complex.</a:t>
                      </a:r>
                    </a:p>
                    <a:p>
                      <a:pPr fontAlgn="t"/>
                      <a:endParaRPr lang="en-US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985340"/>
                  </a:ext>
                </a:extLst>
              </a:tr>
              <a:tr h="170044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 detection in adverse weather condition for autonomous vehicles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Multimedia Tools and Applications</a:t>
                      </a:r>
                      <a:r>
                        <a:rPr lang="en-US" dirty="0"/>
                        <a:t> on August 22, 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Image enhancement using ESRGAN, detection with YOLOv7.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Autonomous vehicles aim to improve traffic flow and  efficiency</a:t>
                      </a:r>
                      <a:r>
                        <a:rPr lang="en-US" dirty="0">
                          <a:effectLst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The hybrid approach may have high computational requirements and image upscaling could reduce resolution.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403130"/>
                  </a:ext>
                </a:extLst>
              </a:tr>
              <a:tr h="1597307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Vehicle detection and traffic density estimation using ensemble of deep learning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Multimedia Tools and Applications</a:t>
                      </a:r>
                      <a:r>
                        <a:rPr lang="en-US" dirty="0"/>
                        <a:t> in August 2022.</a:t>
                      </a:r>
                      <a:endParaRPr lang="en-US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ensemble of Faster R-CNN and SSD models 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ensemble model offers improved vehicle detection and traffic density estimation results compared to the base models.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higher computational complexity and longer inference time compared to the base models of SSD and Faster R-CNN..</a:t>
                      </a:r>
                      <a:endParaRPr lang="en-IN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39807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36626-91B4-0986-00B6-49A72EEF8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Slide Number Placeholder 1">
            <a:extLst>
              <a:ext uri="{FF2B5EF4-FFF2-40B4-BE49-F238E27FC236}">
                <a16:creationId xmlns:a16="http://schemas.microsoft.com/office/drawing/2014/main" id="{37EAC464-B096-AC92-F59F-F49116F4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7</a:t>
            </a:fld>
            <a:endParaRPr lang="en-IN"/>
          </a:p>
        </p:txBody>
      </p:sp>
      <p:sp>
        <p:nvSpPr>
          <p:cNvPr id="1048608" name="TextBox 3">
            <a:extLst>
              <a:ext uri="{FF2B5EF4-FFF2-40B4-BE49-F238E27FC236}">
                <a16:creationId xmlns:a16="http://schemas.microsoft.com/office/drawing/2014/main" id="{3E859FD8-9F26-C73C-DDDE-71BD877B97C0}"/>
              </a:ext>
            </a:extLst>
          </p:cNvPr>
          <p:cNvSpPr txBox="1"/>
          <p:nvPr/>
        </p:nvSpPr>
        <p:spPr>
          <a:xfrm>
            <a:off x="1101012" y="2071396"/>
            <a:ext cx="10179698" cy="396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endParaRPr lang="en-IN" sz="20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6AC065E-32D6-089F-8339-2BEDED3428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601385"/>
              </p:ext>
            </p:extLst>
          </p:nvPr>
        </p:nvGraphicFramePr>
        <p:xfrm>
          <a:off x="148122" y="1029410"/>
          <a:ext cx="11917754" cy="5692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237">
                  <a:extLst>
                    <a:ext uri="{9D8B030D-6E8A-4147-A177-3AD203B41FA5}">
                      <a16:colId xmlns:a16="http://schemas.microsoft.com/office/drawing/2014/main" val="1593806778"/>
                    </a:ext>
                  </a:extLst>
                </a:gridCol>
                <a:gridCol w="2396358">
                  <a:extLst>
                    <a:ext uri="{9D8B030D-6E8A-4147-A177-3AD203B41FA5}">
                      <a16:colId xmlns:a16="http://schemas.microsoft.com/office/drawing/2014/main" val="1343084318"/>
                    </a:ext>
                  </a:extLst>
                </a:gridCol>
                <a:gridCol w="1429407">
                  <a:extLst>
                    <a:ext uri="{9D8B030D-6E8A-4147-A177-3AD203B41FA5}">
                      <a16:colId xmlns:a16="http://schemas.microsoft.com/office/drawing/2014/main" val="1780592582"/>
                    </a:ext>
                  </a:extLst>
                </a:gridCol>
                <a:gridCol w="1924766">
                  <a:extLst>
                    <a:ext uri="{9D8B030D-6E8A-4147-A177-3AD203B41FA5}">
                      <a16:colId xmlns:a16="http://schemas.microsoft.com/office/drawing/2014/main" val="2046806108"/>
                    </a:ext>
                  </a:extLst>
                </a:gridCol>
                <a:gridCol w="2795637">
                  <a:extLst>
                    <a:ext uri="{9D8B030D-6E8A-4147-A177-3AD203B41FA5}">
                      <a16:colId xmlns:a16="http://schemas.microsoft.com/office/drawing/2014/main" val="514238293"/>
                    </a:ext>
                  </a:extLst>
                </a:gridCol>
                <a:gridCol w="2647349">
                  <a:extLst>
                    <a:ext uri="{9D8B030D-6E8A-4147-A177-3AD203B41FA5}">
                      <a16:colId xmlns:a16="http://schemas.microsoft.com/office/drawing/2014/main" val="471424786"/>
                    </a:ext>
                  </a:extLst>
                </a:gridCol>
              </a:tblGrid>
              <a:tr h="9018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 No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Research Article</a:t>
                      </a:r>
                      <a:endParaRPr lang="en-IN" dirty="0"/>
                    </a:p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Journal ,year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Methodology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Advantages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Disadvantages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438464"/>
                  </a:ext>
                </a:extLst>
              </a:tr>
              <a:tr h="1529800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You Only Look Once:</a:t>
                      </a:r>
                    </a:p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Unified, Real-Time Object Detection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IEEE Access in 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YOLO frames object detection as regression.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YOLO is fast, processes the entire image, and learns general object representations.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YOLO has lower accuracy in localizing small objects and struggles to detect multiple nearby objects.</a:t>
                      </a:r>
                    </a:p>
                    <a:p>
                      <a:pPr fontAlgn="t"/>
                      <a:endParaRPr lang="en-US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985340"/>
                  </a:ext>
                </a:extLst>
              </a:tr>
              <a:tr h="1816638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Moving Object Detection With Deep CNNs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i="1" dirty="0"/>
                        <a:t>IEEE Access</a:t>
                      </a:r>
                      <a:r>
                        <a:rPr lang="en-IN" dirty="0"/>
                        <a:t> in 2020. 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fine grained framework for moving object detection and identification</a:t>
                      </a:r>
                      <a:endParaRPr lang="en-IN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/>
                        <a:t>better performance on high-resolution video, with a 2.6x speedup using Tiny YOLOv3.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dirty="0"/>
                        <a:t>Deep learning struggles with high-resolution scenes, background subtraction is sensitive to modeling.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403130"/>
                  </a:ext>
                </a:extLst>
              </a:tr>
              <a:tr h="1443821"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 Detection Method Using Image and Number of Objects on Image as Label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i="1" dirty="0"/>
                        <a:t>IEEE Access</a:t>
                      </a:r>
                      <a:r>
                        <a:rPr lang="en-IN" dirty="0"/>
                        <a:t> in 2023.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reinforcement learning-based A2C approach.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The method adapts to new environments without needing bounding boxes.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It requires a pre-trained evaluation model and can’t classify object types.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398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6036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29593-09FD-F674-5C56-0C03F0533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Slide Number Placeholder 1">
            <a:extLst>
              <a:ext uri="{FF2B5EF4-FFF2-40B4-BE49-F238E27FC236}">
                <a16:creationId xmlns:a16="http://schemas.microsoft.com/office/drawing/2014/main" id="{67EE4B33-ECA3-80A6-A537-CA399E4D8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8</a:t>
            </a:fld>
            <a:endParaRPr lang="en-IN"/>
          </a:p>
        </p:txBody>
      </p:sp>
      <p:sp>
        <p:nvSpPr>
          <p:cNvPr id="1048608" name="TextBox 3">
            <a:extLst>
              <a:ext uri="{FF2B5EF4-FFF2-40B4-BE49-F238E27FC236}">
                <a16:creationId xmlns:a16="http://schemas.microsoft.com/office/drawing/2014/main" id="{D88122A6-C987-0FC7-8A1D-B0F339D1826F}"/>
              </a:ext>
            </a:extLst>
          </p:cNvPr>
          <p:cNvSpPr txBox="1"/>
          <p:nvPr/>
        </p:nvSpPr>
        <p:spPr>
          <a:xfrm>
            <a:off x="1101012" y="2071396"/>
            <a:ext cx="10179698" cy="396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endParaRPr lang="en-IN" sz="20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863C510-E828-2BAC-AD2E-B309157D0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372261"/>
              </p:ext>
            </p:extLst>
          </p:nvPr>
        </p:nvGraphicFramePr>
        <p:xfrm>
          <a:off x="441435" y="1110343"/>
          <a:ext cx="11592912" cy="56111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213">
                  <a:extLst>
                    <a:ext uri="{9D8B030D-6E8A-4147-A177-3AD203B41FA5}">
                      <a16:colId xmlns:a16="http://schemas.microsoft.com/office/drawing/2014/main" val="1593806778"/>
                    </a:ext>
                  </a:extLst>
                </a:gridCol>
                <a:gridCol w="2042694">
                  <a:extLst>
                    <a:ext uri="{9D8B030D-6E8A-4147-A177-3AD203B41FA5}">
                      <a16:colId xmlns:a16="http://schemas.microsoft.com/office/drawing/2014/main" val="1343084318"/>
                    </a:ext>
                  </a:extLst>
                </a:gridCol>
                <a:gridCol w="1405359">
                  <a:extLst>
                    <a:ext uri="{9D8B030D-6E8A-4147-A177-3AD203B41FA5}">
                      <a16:colId xmlns:a16="http://schemas.microsoft.com/office/drawing/2014/main" val="3517230941"/>
                    </a:ext>
                  </a:extLst>
                </a:gridCol>
                <a:gridCol w="2706583">
                  <a:extLst>
                    <a:ext uri="{9D8B030D-6E8A-4147-A177-3AD203B41FA5}">
                      <a16:colId xmlns:a16="http://schemas.microsoft.com/office/drawing/2014/main" val="2046806108"/>
                    </a:ext>
                  </a:extLst>
                </a:gridCol>
                <a:gridCol w="2392634">
                  <a:extLst>
                    <a:ext uri="{9D8B030D-6E8A-4147-A177-3AD203B41FA5}">
                      <a16:colId xmlns:a16="http://schemas.microsoft.com/office/drawing/2014/main" val="514238293"/>
                    </a:ext>
                  </a:extLst>
                </a:gridCol>
                <a:gridCol w="2320429">
                  <a:extLst>
                    <a:ext uri="{9D8B030D-6E8A-4147-A177-3AD203B41FA5}">
                      <a16:colId xmlns:a16="http://schemas.microsoft.com/office/drawing/2014/main" val="471424786"/>
                    </a:ext>
                  </a:extLst>
                </a:gridCol>
              </a:tblGrid>
              <a:tr h="36794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SI No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Research Article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Journal,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Methodology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Advantages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Disadvantages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438464"/>
                  </a:ext>
                </a:extLst>
              </a:tr>
              <a:tr h="2023687">
                <a:tc>
                  <a:txBody>
                    <a:bodyPr/>
                    <a:lstStyle/>
                    <a:p>
                      <a:r>
                        <a:rPr lang="en-US"/>
                        <a:t>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End-to-End Object Detection with Transformers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ECCV in 2020.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DETR uses transformers for set-based detection.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DETR simplifies detection, is easy to implement, and matches Faster R-CNN performance on COCO.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lower performance on small objects and requires a longer training schedule and additional losses for optimal performance.</a:t>
                      </a:r>
                    </a:p>
                    <a:p>
                      <a:pPr fontAlgn="t"/>
                      <a:endParaRPr lang="en-US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985340"/>
                  </a:ext>
                </a:extLst>
              </a:tr>
              <a:tr h="1747729">
                <a:tc>
                  <a:txBody>
                    <a:bodyPr/>
                    <a:lstStyle/>
                    <a:p>
                      <a:r>
                        <a:rPr lang="en-US"/>
                        <a:t>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EfficientDet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Scalable and Efficient Object Detection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IEEE Access in June 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integrates </a:t>
                      </a:r>
                      <a:r>
                        <a:rPr lang="en-US" dirty="0" err="1"/>
                        <a:t>BiFPN</a:t>
                      </a:r>
                      <a:r>
                        <a:rPr lang="en-US" dirty="0"/>
                        <a:t>, compound scaling, and </a:t>
                      </a:r>
                      <a:r>
                        <a:rPr lang="en-US" dirty="0" err="1"/>
                        <a:t>EfficientNet</a:t>
                      </a:r>
                      <a:r>
                        <a:rPr lang="en-US" dirty="0"/>
                        <a:t> to develop </a:t>
                      </a:r>
                      <a:r>
                        <a:rPr lang="en-US" dirty="0" err="1"/>
                        <a:t>EfficientDet</a:t>
                      </a:r>
                      <a:r>
                        <a:rPr lang="en-US" dirty="0"/>
                        <a:t> models.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faster inference, state-of-the-art COCO accuracy, and better Pascal VOC segmentation</a:t>
                      </a:r>
                    </a:p>
                    <a:p>
                      <a:pPr fontAlgn="t"/>
                      <a:endParaRPr lang="en-US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Prior object detectors were too computationally expensive.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403130"/>
                  </a:ext>
                </a:extLst>
              </a:tr>
              <a:tr h="1471772">
                <a:tc>
                  <a:txBody>
                    <a:bodyPr/>
                    <a:lstStyle/>
                    <a:p>
                      <a:r>
                        <a:rPr lang="en-US"/>
                        <a:t>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Improved YOLOv8n for Foreign-Object Detection</a:t>
                      </a:r>
                    </a:p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 Power Transmission Lines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i="1" dirty="0"/>
                        <a:t>IEEE Access</a:t>
                      </a:r>
                      <a:r>
                        <a:rPr lang="en-IN" dirty="0"/>
                        <a:t> in 2024.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Improved YOLOv8n with ECA attention mechanism and small object detection module</a:t>
                      </a:r>
                      <a:r>
                        <a:rPr lang="en-US" sz="1800" b="0" i="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Improved accuracy, fast detection speed, and high robustness</a:t>
                      </a:r>
                      <a:endParaRPr lang="en-IN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Increased complexity and reduced performance.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398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7500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FE3781-339D-5DC9-060F-FEFB0C82B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9</a:t>
            </a:fld>
            <a:endParaRPr lang="en-IN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71DC0B9-E408-42D5-F584-7368AC77C1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778718"/>
              </p:ext>
            </p:extLst>
          </p:nvPr>
        </p:nvGraphicFramePr>
        <p:xfrm>
          <a:off x="365084" y="1086481"/>
          <a:ext cx="11697213" cy="5634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856">
                  <a:extLst>
                    <a:ext uri="{9D8B030D-6E8A-4147-A177-3AD203B41FA5}">
                      <a16:colId xmlns:a16="http://schemas.microsoft.com/office/drawing/2014/main" val="1478257920"/>
                    </a:ext>
                  </a:extLst>
                </a:gridCol>
                <a:gridCol w="2007655">
                  <a:extLst>
                    <a:ext uri="{9D8B030D-6E8A-4147-A177-3AD203B41FA5}">
                      <a16:colId xmlns:a16="http://schemas.microsoft.com/office/drawing/2014/main" val="3726266541"/>
                    </a:ext>
                  </a:extLst>
                </a:gridCol>
                <a:gridCol w="1747227">
                  <a:extLst>
                    <a:ext uri="{9D8B030D-6E8A-4147-A177-3AD203B41FA5}">
                      <a16:colId xmlns:a16="http://schemas.microsoft.com/office/drawing/2014/main" val="2210504243"/>
                    </a:ext>
                  </a:extLst>
                </a:gridCol>
                <a:gridCol w="2369472">
                  <a:extLst>
                    <a:ext uri="{9D8B030D-6E8A-4147-A177-3AD203B41FA5}">
                      <a16:colId xmlns:a16="http://schemas.microsoft.com/office/drawing/2014/main" val="3930279129"/>
                    </a:ext>
                  </a:extLst>
                </a:gridCol>
                <a:gridCol w="2480553">
                  <a:extLst>
                    <a:ext uri="{9D8B030D-6E8A-4147-A177-3AD203B41FA5}">
                      <a16:colId xmlns:a16="http://schemas.microsoft.com/office/drawing/2014/main" val="3174449335"/>
                    </a:ext>
                  </a:extLst>
                </a:gridCol>
                <a:gridCol w="2198450">
                  <a:extLst>
                    <a:ext uri="{9D8B030D-6E8A-4147-A177-3AD203B41FA5}">
                      <a16:colId xmlns:a16="http://schemas.microsoft.com/office/drawing/2014/main" val="729695959"/>
                    </a:ext>
                  </a:extLst>
                </a:gridCol>
              </a:tblGrid>
              <a:tr h="53750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SI No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Research Article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Journal ,Year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Methodology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Advantages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Disadvantages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462895"/>
                  </a:ext>
                </a:extLst>
              </a:tr>
              <a:tr h="2962235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Improved Vision-Based Vehicle Detection and</a:t>
                      </a:r>
                    </a:p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 by Optimized YOLOv4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IEEE Access</a:t>
                      </a:r>
                      <a:r>
                        <a:rPr lang="en-US" dirty="0"/>
                        <a:t> in January 2022.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Improving the YOLOv4 object detection model by incorporating an CBAM and modifying the  FPN component</a:t>
                      </a:r>
                      <a:r>
                        <a:rPr lang="en-US" sz="1800" b="0" i="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Improved object detection and classification performance compared to state-of-the-art models</a:t>
                      </a:r>
                      <a:endParaRPr lang="en-IN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Limitations include training data size, fixed input size, confidence thresholding, spatial constraints, difficulty with unusual object shapes for bounding box prediction.</a:t>
                      </a:r>
                    </a:p>
                    <a:p>
                      <a:pPr fontAlgn="t"/>
                      <a:endParaRPr lang="en-US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42336"/>
                  </a:ext>
                </a:extLst>
              </a:tr>
              <a:tr h="2135253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Survey of Deep Learning-Based Object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Detection Methods and Datasets for</a:t>
                      </a:r>
                    </a:p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Overhead Imagery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i="1"/>
                        <a:t>IEEE Access</a:t>
                      </a:r>
                      <a:r>
                        <a:rPr lang="en-IN"/>
                        <a:t> in 2022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comprehensive survey of deep learning-based object detection methods and datasets for overhead imagery</a:t>
                      </a:r>
                      <a:endParaRPr lang="en-IN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It surveys deep learning-based object detection methods and datasets for overhead imagery, covering both satellite and aerial images.</a:t>
                      </a:r>
                    </a:p>
                    <a:p>
                      <a:pPr fontAlgn="t"/>
                      <a:endParaRPr lang="en-US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dirty="0"/>
                        <a:t>d</a:t>
                      </a:r>
                      <a:r>
                        <a:rPr 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ifficulty in detecting small objects and oriented objects, which can lead to decreased detection performance.</a:t>
                      </a:r>
                      <a:endParaRPr lang="en-IN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132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937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26039</TotalTime>
  <Words>1792</Words>
  <Application>Microsoft Office PowerPoint</Application>
  <PresentationFormat>Widescreen</PresentationFormat>
  <Paragraphs>310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Arial Narrow</vt:lpstr>
      <vt:lpstr>Calibri</vt:lpstr>
      <vt:lpstr>Calibri Light</vt:lpstr>
      <vt:lpstr>Times New Roman</vt:lpstr>
      <vt:lpstr>Wingdings</vt:lpstr>
      <vt:lpstr>Office Theme</vt:lpstr>
      <vt:lpstr>      Vision-Based Object Detection and Distance Calculation in  Autonomous Vehicles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Efficient Audio Source Identification through Deduplication Techniques: Advancements in Subset Content Recognition</dc:title>
  <dc:creator>bhavyasree</dc:creator>
  <cp:lastModifiedBy>bhavyasree kuruba</cp:lastModifiedBy>
  <cp:revision>90</cp:revision>
  <dcterms:created xsi:type="dcterms:W3CDTF">2024-02-09T22:46:56Z</dcterms:created>
  <dcterms:modified xsi:type="dcterms:W3CDTF">2025-04-09T14:39:15Z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967292a013174002aab663fbe3fbecc1</vt:lpwstr>
  </property>
</Properties>
</file>